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7" r:id="rId11"/>
    <p:sldId id="266"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81" autoAdjust="0"/>
  </p:normalViewPr>
  <p:slideViewPr>
    <p:cSldViewPr>
      <p:cViewPr varScale="1">
        <p:scale>
          <a:sx n="98" d="100"/>
          <a:sy n="98" d="100"/>
        </p:scale>
        <p:origin x="-1368" y="-102"/>
      </p:cViewPr>
      <p:guideLst>
        <p:guide orient="horz" pos="2160"/>
        <p:guide pos="2880"/>
      </p:guideLst>
    </p:cSldViewPr>
  </p:slideViewPr>
  <p:notesTextViewPr>
    <p:cViewPr>
      <p:scale>
        <a:sx n="100" d="100"/>
        <a:sy n="100" d="100"/>
      </p:scale>
      <p:origin x="0" y="0"/>
    </p:cViewPr>
  </p:notesTextViewPr>
  <p:gridSpacing cx="74907775" cy="7490777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CB6-4876-4C62-B2AB-81E1847B7EE2}" type="datetimeFigureOut">
              <a:rPr lang="en-US" smtClean="0"/>
              <a:pPr/>
              <a:t>11/29/2009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198FB-407E-412A-B1ED-EBB85610C7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Broad intro: Lindsay</a:t>
            </a:r>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Usability: Neil</a:t>
            </a:r>
          </a:p>
          <a:p>
            <a:endParaRPr lang="en-US" dirty="0" smtClean="0"/>
          </a:p>
          <a:p>
            <a:r>
              <a:rPr lang="en-US" dirty="0" smtClean="0"/>
              <a:t>User-Centered Design: asks designers to understand the needs and capabilities of the likely users" (Hawthorn, 2007, p. 335).</a:t>
            </a:r>
          </a:p>
          <a:p>
            <a:endParaRPr lang="en-US" dirty="0" smtClean="0"/>
          </a:p>
          <a:p>
            <a:r>
              <a:rPr lang="en-US" dirty="0" err="1" smtClean="0"/>
              <a:t>Jakob</a:t>
            </a:r>
            <a:r>
              <a:rPr lang="en-US" dirty="0" smtClean="0"/>
              <a:t> Nielsen: Ten usability heuristics (2001)</a:t>
            </a:r>
          </a:p>
          <a:p>
            <a:endParaRPr lang="en-US" dirty="0" smtClean="0"/>
          </a:p>
          <a:p>
            <a:r>
              <a:rPr lang="en-US" dirty="0" smtClean="0"/>
              <a:t>Nielsen, a design guru, recommends the following heuristics for the design of websites. Although this is not intended specifically for search engines or IR systems, these basic principles still apply.</a:t>
            </a:r>
          </a:p>
          <a:p>
            <a:endParaRPr lang="en-US" dirty="0" smtClean="0"/>
          </a:p>
          <a:p>
            <a:endParaRPr lang="en-US" dirty="0" smtClean="0"/>
          </a:p>
          <a:p>
            <a:r>
              <a:rPr lang="en-US" dirty="0" smtClean="0"/>
              <a:t>                        1. Visibility of system status </a:t>
            </a:r>
          </a:p>
          <a:p>
            <a:r>
              <a:rPr lang="en-US" dirty="0" smtClean="0"/>
              <a:t>                        2. Match between system and the real world </a:t>
            </a:r>
          </a:p>
          <a:p>
            <a:pPr>
              <a:buFont typeface="Arial" pitchFamily="34" charset="0"/>
              <a:buNone/>
            </a:pPr>
            <a:r>
              <a:rPr lang="en-US" dirty="0" smtClean="0"/>
              <a:t>                           	taxonomy/search terms should reflect the language of the expected searchers (throat cancer vs. </a:t>
            </a:r>
            <a:r>
              <a:rPr lang="en-US" dirty="0" err="1" smtClean="0"/>
              <a:t>oesophagial</a:t>
            </a:r>
            <a:r>
              <a:rPr lang="en-US" dirty="0" smtClean="0"/>
              <a:t> </a:t>
            </a:r>
            <a:r>
              <a:rPr lang="en-US" dirty="0" err="1" smtClean="0"/>
              <a:t>neoplasms</a:t>
            </a:r>
            <a:r>
              <a:rPr lang="en-US" dirty="0" smtClean="0"/>
              <a:t>).</a:t>
            </a:r>
          </a:p>
          <a:p>
            <a:endParaRPr lang="en-US" dirty="0" smtClean="0"/>
          </a:p>
          <a:p>
            <a:r>
              <a:rPr lang="en-US" dirty="0" smtClean="0"/>
              <a:t>                         3.</a:t>
            </a:r>
            <a:r>
              <a:rPr lang="en-US" baseline="0" dirty="0" smtClean="0"/>
              <a:t> </a:t>
            </a:r>
            <a:r>
              <a:rPr lang="en-US" dirty="0" smtClean="0"/>
              <a:t>User control and freedom </a:t>
            </a:r>
          </a:p>
          <a:p>
            <a:r>
              <a:rPr lang="en-US" dirty="0" smtClean="0"/>
              <a:t>                              	selection of search terms and </a:t>
            </a:r>
            <a:r>
              <a:rPr lang="en-US" dirty="0" err="1" smtClean="0"/>
              <a:t>limitors</a:t>
            </a:r>
            <a:r>
              <a:rPr lang="en-US" dirty="0" smtClean="0"/>
              <a:t>/criteria</a:t>
            </a:r>
          </a:p>
          <a:p>
            <a:endParaRPr lang="en-US" dirty="0" smtClean="0"/>
          </a:p>
          <a:p>
            <a:r>
              <a:rPr lang="en-US" dirty="0" smtClean="0"/>
              <a:t>                        4.</a:t>
            </a:r>
            <a:r>
              <a:rPr lang="en-US" baseline="0" dirty="0" smtClean="0"/>
              <a:t> </a:t>
            </a:r>
            <a:r>
              <a:rPr lang="en-US" dirty="0" smtClean="0"/>
              <a:t>Consistency and standards </a:t>
            </a:r>
          </a:p>
          <a:p>
            <a:r>
              <a:rPr lang="en-US" dirty="0" smtClean="0"/>
              <a:t>                         	the interface and search results should be displayed in a consistent manner.</a:t>
            </a:r>
          </a:p>
          <a:p>
            <a:endParaRPr lang="en-US" dirty="0" smtClean="0"/>
          </a:p>
          <a:p>
            <a:r>
              <a:rPr lang="en-US" dirty="0" smtClean="0"/>
              <a:t>                         5.</a:t>
            </a:r>
            <a:r>
              <a:rPr lang="en-US" baseline="0" dirty="0" smtClean="0"/>
              <a:t> </a:t>
            </a:r>
            <a:r>
              <a:rPr lang="en-US" dirty="0" smtClean="0"/>
              <a:t>Error prevention </a:t>
            </a:r>
          </a:p>
          <a:p>
            <a:r>
              <a:rPr lang="en-US" dirty="0" smtClean="0"/>
              <a:t>                             	auto-suggest features in search boxes</a:t>
            </a:r>
          </a:p>
          <a:p>
            <a:endParaRPr lang="en-US" dirty="0" smtClean="0"/>
          </a:p>
          <a:p>
            <a:r>
              <a:rPr lang="en-US" dirty="0" smtClean="0"/>
              <a:t>                         6.</a:t>
            </a:r>
            <a:r>
              <a:rPr lang="en-US" baseline="0" dirty="0" smtClean="0"/>
              <a:t> </a:t>
            </a:r>
            <a:r>
              <a:rPr lang="en-US" dirty="0" smtClean="0"/>
              <a:t>Recognition rather than recall </a:t>
            </a:r>
          </a:p>
          <a:p>
            <a:r>
              <a:rPr lang="en-US" dirty="0" smtClean="0"/>
              <a:t>                             	remembering something places a greater cognitive load on a user/searcher than recognizing the same thing -- don't force your users to remember things!</a:t>
            </a:r>
          </a:p>
          <a:p>
            <a:endParaRPr lang="en-US" dirty="0" smtClean="0"/>
          </a:p>
          <a:p>
            <a:r>
              <a:rPr lang="en-US" dirty="0" smtClean="0"/>
              <a:t>                         7.</a:t>
            </a:r>
            <a:r>
              <a:rPr lang="en-US" baseline="0" dirty="0" smtClean="0"/>
              <a:t> </a:t>
            </a:r>
            <a:r>
              <a:rPr lang="en-US" dirty="0" smtClean="0"/>
              <a:t>Flexibility and efficiency of use </a:t>
            </a:r>
          </a:p>
          <a:p>
            <a:r>
              <a:rPr lang="en-US" dirty="0" smtClean="0"/>
              <a:t>                         8.</a:t>
            </a:r>
            <a:r>
              <a:rPr lang="en-US" baseline="0" dirty="0" smtClean="0"/>
              <a:t> </a:t>
            </a:r>
            <a:r>
              <a:rPr lang="en-US" dirty="0" smtClean="0"/>
              <a:t>Aesthetic and minimalist design </a:t>
            </a:r>
          </a:p>
          <a:p>
            <a:r>
              <a:rPr lang="en-US" dirty="0" smtClean="0"/>
              <a:t>                         	the aim is to reduce cognitive load</a:t>
            </a:r>
          </a:p>
          <a:p>
            <a:endParaRPr lang="en-US" dirty="0" smtClean="0"/>
          </a:p>
          <a:p>
            <a:r>
              <a:rPr lang="en-US" dirty="0" smtClean="0"/>
              <a:t>                         9.</a:t>
            </a:r>
            <a:r>
              <a:rPr lang="en-US" baseline="0" dirty="0" smtClean="0"/>
              <a:t> </a:t>
            </a:r>
            <a:r>
              <a:rPr lang="en-US" dirty="0" smtClean="0"/>
              <a:t>Help users recognize, diagnose, and recover from errors </a:t>
            </a:r>
          </a:p>
          <a:p>
            <a:r>
              <a:rPr lang="en-US" dirty="0" smtClean="0"/>
              <a:t>                             	Google's "Did you mean ...?"</a:t>
            </a:r>
          </a:p>
          <a:p>
            <a:endParaRPr lang="en-US" dirty="0" smtClean="0"/>
          </a:p>
          <a:p>
            <a:r>
              <a:rPr lang="en-US" dirty="0" smtClean="0"/>
              <a:t>                        </a:t>
            </a:r>
            <a:r>
              <a:rPr lang="en-US" baseline="0" dirty="0" smtClean="0"/>
              <a:t>  10. </a:t>
            </a:r>
            <a:r>
              <a:rPr lang="en-US" dirty="0" smtClean="0"/>
              <a:t>Help and documentation </a:t>
            </a:r>
          </a:p>
          <a:p>
            <a:r>
              <a:rPr lang="en-US" dirty="0" smtClean="0"/>
              <a:t>                            	FAQs, how to search this site, etc.</a:t>
            </a:r>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Usability: Neil</a:t>
            </a:r>
          </a:p>
          <a:p>
            <a:endParaRPr lang="en-US" dirty="0" smtClean="0"/>
          </a:p>
          <a:p>
            <a:r>
              <a:rPr lang="en-US" dirty="0" smtClean="0"/>
              <a:t>Research-Based Web Design &amp; Usability Guidelines</a:t>
            </a:r>
          </a:p>
          <a:p>
            <a:endParaRPr lang="en-US" dirty="0" smtClean="0"/>
          </a:p>
          <a:p>
            <a:r>
              <a:rPr lang="en-US" dirty="0" smtClean="0"/>
              <a:t>A search engine specific set of design heuristics comes from the U.S. Department of Health and Human Services which has published a list of guidelines for the creation of government websites and set design industry standards. The following nine points have been derived from the Research-Based Web Design &amp; Usability Guidelines for designing search interfaces:</a:t>
            </a:r>
          </a:p>
          <a:p>
            <a:endParaRPr lang="en-US" dirty="0" smtClean="0"/>
          </a:p>
          <a:p>
            <a:endParaRPr lang="en-US" dirty="0" smtClean="0"/>
          </a:p>
          <a:p>
            <a:r>
              <a:rPr lang="en-US" dirty="0" smtClean="0"/>
              <a:t>                                                   1. Ensure that the results of user searches provide the precise information being sought, and in a format that matches user's expectations. </a:t>
            </a:r>
          </a:p>
          <a:p>
            <a:r>
              <a:rPr lang="en-US" dirty="0" smtClean="0"/>
              <a:t>                                                   2. Design search engines to search the entire site, or clearly communicate which part of the site will be searched. </a:t>
            </a:r>
          </a:p>
          <a:p>
            <a:r>
              <a:rPr lang="en-US" dirty="0" smtClean="0"/>
              <a:t>                                                   3. Treat user-entered upper- and lowercase letters as equivalent when entered as search terms. </a:t>
            </a:r>
          </a:p>
          <a:p>
            <a:r>
              <a:rPr lang="en-US" dirty="0" smtClean="0"/>
              <a:t>                                                   4. Provide a search option on each page of a content rich Web site. </a:t>
            </a:r>
          </a:p>
          <a:p>
            <a:r>
              <a:rPr lang="en-US" dirty="0" smtClean="0"/>
              <a:t>                                                   5. Construct a Web site's search engine to respond to user's terminology. </a:t>
            </a:r>
          </a:p>
          <a:p>
            <a:r>
              <a:rPr lang="en-US" dirty="0" smtClean="0"/>
              <a:t>                                                   6. Structure the search engine to accommodate users who enter a small number of words. </a:t>
            </a:r>
          </a:p>
          <a:p>
            <a:r>
              <a:rPr lang="en-US" dirty="0" smtClean="0"/>
              <a:t>                                                   7. if more than one type of search option is provided, ensure that users are aware of all the different types of search options and how each is best used. </a:t>
            </a:r>
          </a:p>
          <a:p>
            <a:r>
              <a:rPr lang="en-US" dirty="0" smtClean="0"/>
              <a:t>                                                   8. Include specific hints to improve search performance. </a:t>
            </a:r>
          </a:p>
          <a:p>
            <a:r>
              <a:rPr lang="en-US" dirty="0" smtClean="0"/>
              <a:t>                                                   9. Provide templates to facilitate the use of search engines (U.S. Department of Health and Human Services, 2009). </a:t>
            </a:r>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Usability: Neil</a:t>
            </a:r>
          </a:p>
          <a:p>
            <a:endParaRPr lang="en-US" dirty="0" smtClean="0"/>
          </a:p>
          <a:p>
            <a:r>
              <a:rPr lang="en-US" dirty="0" smtClean="0"/>
              <a:t>         * "Less like messaging back and forth and more like face-to-face human-to-human conversation" (Negroponte, 1995. p. 99) </a:t>
            </a:r>
          </a:p>
          <a:p>
            <a:endParaRPr lang="en-US" dirty="0" smtClean="0"/>
          </a:p>
          <a:p>
            <a:r>
              <a:rPr lang="en-US" dirty="0" smtClean="0"/>
              <a:t>HCI is the science behind usability in the digital domain and involves understanding the psychology of users, their information seeking </a:t>
            </a:r>
            <a:r>
              <a:rPr lang="en-US" dirty="0" err="1" smtClean="0"/>
              <a:t>behaviour</a:t>
            </a:r>
            <a:r>
              <a:rPr lang="en-US" dirty="0" smtClean="0"/>
              <a:t>, and applying that understanding to the development of computer systems. Negroponte described the goal of HCI and interface design as replicating a human-to-human conversation. This concept occurs in the research of Amanda Spink with regard to IR systems and search term selection and was disclosed to Christina </a:t>
            </a:r>
            <a:r>
              <a:rPr lang="en-US" dirty="0" err="1" smtClean="0"/>
              <a:t>Wodtke</a:t>
            </a:r>
            <a:r>
              <a:rPr lang="en-US" dirty="0" smtClean="0"/>
              <a:t> in an interview for Boxes and Arrows:</a:t>
            </a:r>
          </a:p>
          <a:p>
            <a:endParaRPr lang="en-US" dirty="0" smtClean="0"/>
          </a:p>
          <a:p>
            <a:r>
              <a:rPr lang="en-US" dirty="0" smtClean="0"/>
              <a:t>AS: Our research shows that the most effective search terms are those submitted by the user, from a user's interaction with another person about their topic, and terms they identify on the  screen from retrieved output. Stimulating users to talk with someone or thing (or agent) about their information problem helps generate terms and look at the results for additional terms.</a:t>
            </a:r>
          </a:p>
          <a:p>
            <a:endParaRPr lang="en-US" dirty="0" smtClean="0"/>
          </a:p>
          <a:p>
            <a:r>
              <a:rPr lang="en-US" dirty="0" smtClean="0"/>
              <a:t>CW: Hey, those sound like classic reference librarian techniques!</a:t>
            </a:r>
          </a:p>
          <a:p>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Usability testing: Neil</a:t>
            </a:r>
          </a:p>
          <a:p>
            <a:endParaRPr lang="en-US" dirty="0" smtClean="0"/>
          </a:p>
          <a:p>
            <a:r>
              <a:rPr lang="en-US" dirty="0" smtClean="0"/>
              <a:t>            * "I have little respect for testing and evaluation in interface research. My argument, perhaps arrogant, is that if you have to test </a:t>
            </a:r>
            <a:r>
              <a:rPr lang="en-US" dirty="0" err="1" smtClean="0"/>
              <a:t>someting</a:t>
            </a:r>
            <a:r>
              <a:rPr lang="en-US" dirty="0" smtClean="0"/>
              <a:t> carefully to see the difference it makes, then it is not making enough of a difference in the first place." (Negroponte 1995, p. 99) </a:t>
            </a:r>
          </a:p>
          <a:p>
            <a:endParaRPr lang="en-US" dirty="0" smtClean="0"/>
          </a:p>
          <a:p>
            <a:r>
              <a:rPr lang="en-US" dirty="0" err="1" smtClean="0"/>
              <a:t>Morville</a:t>
            </a:r>
            <a:r>
              <a:rPr lang="en-US" dirty="0" smtClean="0"/>
              <a:t> and Rosenfeld discuss the danger of over-simplifying the search process [image: Information Architecture, p.31]. They argue that there are many different approaches to searching and that the nature of the information need can influence the way in which people search. As mentioned above in discussing different users, there are four basic types of users or searchers. When designing an overall website or search interface it is paramount to understand the needs and </a:t>
            </a:r>
            <a:r>
              <a:rPr lang="en-US" dirty="0" err="1" smtClean="0"/>
              <a:t>behaviours</a:t>
            </a:r>
            <a:r>
              <a:rPr lang="en-US" dirty="0" smtClean="0"/>
              <a:t> of your expected users. There are several methods commonly used to learn about the information seeking </a:t>
            </a:r>
            <a:r>
              <a:rPr lang="en-US" dirty="0" err="1" smtClean="0"/>
              <a:t>behaviour</a:t>
            </a:r>
            <a:r>
              <a:rPr lang="en-US" dirty="0" smtClean="0"/>
              <a:t> of users and in usability testing, these include:</a:t>
            </a:r>
          </a:p>
          <a:p>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Usability testing: Neil</a:t>
            </a:r>
          </a:p>
          <a:p>
            <a:endParaRPr lang="en-US" dirty="0" smtClean="0"/>
          </a:p>
          <a:p>
            <a:r>
              <a:rPr lang="en-US" dirty="0" smtClean="0"/>
              <a:t>            * personas </a:t>
            </a:r>
          </a:p>
          <a:p>
            <a:r>
              <a:rPr lang="en-US" dirty="0" smtClean="0"/>
              <a:t>               * the creation of imaginary users. These personae can be from a variety of backgrounds with varying levels of skill and needs and serve to remind designers of the intended user.</a:t>
            </a:r>
          </a:p>
          <a:p>
            <a:endParaRPr lang="en-US" dirty="0" smtClean="0"/>
          </a:p>
          <a:p>
            <a:r>
              <a:rPr lang="en-US" dirty="0" smtClean="0"/>
              <a:t>               * search analytics </a:t>
            </a:r>
          </a:p>
          <a:p>
            <a:r>
              <a:rPr lang="en-US" dirty="0" smtClean="0"/>
              <a:t>                  * involves reviewing search logs to see what and how users are searching the system. This gives designers a good sense of where the limitations are in terms of the information and how it is represented in the system (e.g. metadata). </a:t>
            </a:r>
          </a:p>
          <a:p>
            <a:r>
              <a:rPr lang="en-US" dirty="0" smtClean="0"/>
              <a:t>               * contextual inquiry </a:t>
            </a:r>
          </a:p>
          <a:p>
            <a:r>
              <a:rPr lang="en-US" dirty="0" smtClean="0"/>
              <a:t>                  * focuses on directly asking users how and why they are searching; this can be performed by performing "think </a:t>
            </a:r>
            <a:r>
              <a:rPr lang="en-US" dirty="0" err="1" smtClean="0"/>
              <a:t>alouds</a:t>
            </a:r>
            <a:r>
              <a:rPr lang="en-US" dirty="0" smtClean="0"/>
              <a:t>" or reporting on the process afterwards</a:t>
            </a:r>
          </a:p>
          <a:p>
            <a:endParaRPr lang="en-US" dirty="0" smtClean="0"/>
          </a:p>
          <a:p>
            <a:r>
              <a:rPr lang="en-US" dirty="0" smtClean="0"/>
              <a:t>                  * task analysis </a:t>
            </a:r>
          </a:p>
          <a:p>
            <a:r>
              <a:rPr lang="en-US" dirty="0" smtClean="0"/>
              <a:t>                     * involves breaking a task down into its discrete steps (for example: how many steps are involved in performing a simple Google search?) and simplifying this process.</a:t>
            </a:r>
          </a:p>
          <a:p>
            <a:endParaRPr lang="en-US" dirty="0" smtClean="0"/>
          </a:p>
          <a:p>
            <a:r>
              <a:rPr lang="en-US" dirty="0" smtClean="0"/>
              <a:t>                     * surveys and focus groups (</a:t>
            </a:r>
            <a:r>
              <a:rPr lang="en-US" dirty="0" err="1" smtClean="0"/>
              <a:t>Morville</a:t>
            </a:r>
            <a:r>
              <a:rPr lang="en-US" dirty="0" smtClean="0"/>
              <a:t> and Rosenfeld, 2007). </a:t>
            </a:r>
          </a:p>
          <a:p>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 Neil</a:t>
            </a:r>
          </a:p>
          <a:p>
            <a:endParaRPr lang="en-US" dirty="0" smtClean="0"/>
          </a:p>
          <a:p>
            <a:r>
              <a:rPr lang="en-US" dirty="0" smtClean="0"/>
              <a:t>[image: </a:t>
            </a:r>
            <a:r>
              <a:rPr lang="en-US" dirty="0" err="1" smtClean="0"/>
              <a:t>Ferrerra</a:t>
            </a:r>
            <a:r>
              <a:rPr lang="en-US" dirty="0" smtClean="0"/>
              <a:t>, 2007, p. 5] If you perform a search on </a:t>
            </a:r>
            <a:r>
              <a:rPr lang="en-US" dirty="0" err="1" smtClean="0"/>
              <a:t>PubMed</a:t>
            </a:r>
            <a:r>
              <a:rPr lang="en-US" dirty="0" smtClean="0"/>
              <a:t>, the search terms you enter are exploded: variant forms of the terms are located, appropriate Medical Subject Heading (</a:t>
            </a:r>
            <a:r>
              <a:rPr lang="en-US" dirty="0" err="1" smtClean="0"/>
              <a:t>MeSH</a:t>
            </a:r>
            <a:r>
              <a:rPr lang="en-US" dirty="0" smtClean="0"/>
              <a:t>) terms are located and used in the search. This happens behind the scenes, but users can elect to view this by selecting details. A useful design feature to include in all IR systems is a box of alternate terms displayed along with the results of a search, while most search engines can automatically do this, few do (</a:t>
            </a:r>
            <a:r>
              <a:rPr lang="en-US" dirty="0" err="1" smtClean="0"/>
              <a:t>Ferrerra</a:t>
            </a:r>
            <a:r>
              <a:rPr lang="en-US" dirty="0" smtClean="0"/>
              <a:t>, 2007). This is known as query expansion and can benefit users by suggesting synonyms and related search terms.</a:t>
            </a:r>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Neil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Neil</a:t>
            </a:r>
          </a:p>
          <a:p>
            <a:endParaRPr lang="en-US" dirty="0" smtClean="0"/>
          </a:p>
          <a:p>
            <a:endParaRPr lang="en-US" dirty="0" smtClean="0"/>
          </a:p>
          <a:p>
            <a:r>
              <a:rPr lang="en-US" dirty="0" smtClean="0"/>
              <a:t>"Essentially, building a faceted taxonomy is more of an art that a science and it involves understanding your user's search behaviors" (Lemieux, 2009).</a:t>
            </a:r>
          </a:p>
          <a:p>
            <a:endParaRPr lang="en-US" dirty="0" smtClean="0"/>
          </a:p>
          <a:p>
            <a:r>
              <a:rPr lang="en-US" dirty="0" smtClean="0"/>
              <a:t>Although, many search engines have advanced search features, it seems that the average user is either unaware of these features or is unwilling to use them. If designers take this into account, it is possible to build advanced design features into a search interface so that users will take advantage of them without being aware of what they are doing: "Despite the truism that users will not go past the first page of results, they will use obvious tools to refine their searches" (</a:t>
            </a:r>
            <a:r>
              <a:rPr lang="en-US" dirty="0" err="1" smtClean="0"/>
              <a:t>Turbek</a:t>
            </a:r>
            <a:r>
              <a:rPr lang="en-US" dirty="0" smtClean="0"/>
              <a:t>, 2008). Such a search interface design feature that is gaining in popularity is faceted search.</a:t>
            </a:r>
          </a:p>
          <a:p>
            <a:endParaRPr lang="en-US" dirty="0" smtClean="0"/>
          </a:p>
          <a:p>
            <a:r>
              <a:rPr lang="en-US" dirty="0" smtClean="0"/>
              <a:t>------------------PAGE BREAK---------------------</a:t>
            </a:r>
          </a:p>
          <a:p>
            <a:endParaRPr lang="en-US" dirty="0" smtClean="0"/>
          </a:p>
          <a:p>
            <a:r>
              <a:rPr lang="en-US" dirty="0" smtClean="0"/>
              <a:t>[image series: Amazon.com] Faceted search uses a taxonomy, controlled vocabulary, or select search criteria to build iterative searches based upon an initial set of search results. An example of this can be seen by searching </a:t>
            </a:r>
            <a:r>
              <a:rPr lang="en-US" dirty="0" err="1" smtClean="0"/>
              <a:t>Amazon.com's</a:t>
            </a:r>
            <a:r>
              <a:rPr lang="en-US" dirty="0" smtClean="0"/>
              <a:t> website for a new television: a search for "</a:t>
            </a:r>
            <a:r>
              <a:rPr lang="en-US" dirty="0" err="1" smtClean="0"/>
              <a:t>lcd</a:t>
            </a:r>
            <a:r>
              <a:rPr lang="en-US" dirty="0" smtClean="0"/>
              <a:t> </a:t>
            </a:r>
            <a:r>
              <a:rPr lang="en-US" dirty="0" err="1" smtClean="0"/>
              <a:t>tv</a:t>
            </a:r>
            <a:r>
              <a:rPr lang="en-US" dirty="0" smtClean="0"/>
              <a:t>" will yield 6,150 results. Obviously, this number needs to be </a:t>
            </a:r>
            <a:r>
              <a:rPr lang="en-US" dirty="0" err="1" smtClean="0"/>
              <a:t>widdled</a:t>
            </a:r>
            <a:r>
              <a:rPr lang="en-US" dirty="0" smtClean="0"/>
              <a:t> down. In a traditional IR system, a user might perform a Boolean search by stringing together a series of AND queries in an iterative process to get a small and relevant set of results. Faceted searching does just this without making the searcher think of new search terms or understand Boolean logic. Once the initial search for "</a:t>
            </a:r>
            <a:r>
              <a:rPr lang="en-US" dirty="0" err="1" smtClean="0"/>
              <a:t>lcd</a:t>
            </a:r>
            <a:r>
              <a:rPr lang="en-US" dirty="0" smtClean="0"/>
              <a:t> </a:t>
            </a:r>
            <a:r>
              <a:rPr lang="en-US" dirty="0" err="1" smtClean="0"/>
              <a:t>tv</a:t>
            </a:r>
            <a:r>
              <a:rPr lang="en-US" dirty="0" smtClean="0"/>
              <a:t>" has been entered in the search box, a list of alternate search terms appears at the top of the screen and a list of facets appears in a column along the left side of the screen. By selecting the term "Flat Panel, LCD &amp; Plasma" a new set of results is generated, this time measuring 1,585 results. The searcher can now select from the different facets along the left side to AND additional terms together. Television size is a reasonable term to use next. Once the searcher has selected the 30-39 inch range, the results are reduced to 326. Selecting the screen resolution (1080p) further reduces the result set down to 93 results. Price range or brand appropriate next steps. The left column has a special pair of search boxes allowing the searcher to enter a range. If the user were to select the brand Samsung, she would be presented with 15 results and selecting a Energy Star approved set further reduces that number to 9. These 9 results represent a relevant result set from which the searcher can choose an appropriate TV. Using these facets, the task of selecting a television was broken down into seven steps or seven iterative searches: far more than the average user would have performed using basic search. The take home message from this demonstration is that a well designed search interface can trick users into performing an advanced search.</a:t>
            </a:r>
          </a:p>
          <a:p>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Neil</a:t>
            </a:r>
          </a:p>
          <a:p>
            <a:endParaRPr lang="en-US" dirty="0" smtClean="0"/>
          </a:p>
          <a:p>
            <a:r>
              <a:rPr lang="en-US" dirty="0" smtClean="0"/>
              <a:t>In addition to adding additional search features is the consideration of where to place them on the screen. The three main choices are below the search box, and above the search results, to the side of the screen, and below the search results. Below the results is a poor choice as users are likely to ignore this information or not see it if it is off-screen. To the left of the search results is perhaps the intuitive location for this however, the facets run the risk of being ignored by users who mistake them for local navigation options. Placing the facets between the search box and the results may at first seem like a poor choice, but as Daniel </a:t>
            </a:r>
            <a:r>
              <a:rPr lang="en-US" dirty="0" err="1" smtClean="0"/>
              <a:t>Tunkelang</a:t>
            </a:r>
            <a:r>
              <a:rPr lang="en-US" dirty="0" smtClean="0"/>
              <a:t> points out in his article Front end concerns when implementing faceted search -- Part 1: "users may use a faceted search system more productively if they consider ways to elaborate their queries before rushing to the result list for their initial queries -- and this strategy promotes the importance of the facets."</a:t>
            </a:r>
          </a:p>
          <a:p>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Neil</a:t>
            </a:r>
          </a:p>
          <a:p>
            <a:endParaRPr lang="en-US" dirty="0" smtClean="0"/>
          </a:p>
          <a:p>
            <a:r>
              <a:rPr lang="en-US" dirty="0" smtClean="0"/>
              <a:t>The display of search results is equally as important as the appearance of the search box. In her web-published book, Search user interfaces, Marti Hearst describes how a study using eye tracking software revealed the habits of users reading search results: users looked to the top left corner of the screen first and then their eyes moved across and don the screen. This is an important consideration when considering where on the page to place a corporate logo or any other pertinent information.</a:t>
            </a:r>
          </a:p>
          <a:p>
            <a:endParaRPr lang="en-US" dirty="0" smtClean="0"/>
          </a:p>
          <a:p>
            <a:r>
              <a:rPr lang="en-US" dirty="0" smtClean="0"/>
              <a:t>It is also important to keep Nielsen's fourth heuristic in mind: consistency and standards. Once you have selected a method of displaying results, you must use that method consistently so your users will know how to interpret thee results.</a:t>
            </a:r>
          </a:p>
          <a:p>
            <a:endParaRPr lang="en-US" dirty="0" smtClean="0"/>
          </a:p>
          <a:p>
            <a:r>
              <a:rPr lang="en-US" dirty="0" smtClean="0"/>
              <a:t>The traditional method of displaying search results is a page-long list of results with text explanations or samples of the pages from which the results come. This method was developed in the days command line interfaces and text only computers. With the graphical displays we now have at our disposal, it is strange that the design of search results has stagnated while operating systems have docks, widgets, and other GUI features.</a:t>
            </a:r>
          </a:p>
          <a:p>
            <a:endParaRPr lang="en-US" dirty="0" smtClean="0"/>
          </a:p>
          <a:p>
            <a:r>
              <a:rPr lang="en-US" dirty="0" smtClean="0"/>
              <a:t>Edward </a:t>
            </a:r>
            <a:r>
              <a:rPr lang="en-US" dirty="0" err="1" smtClean="0"/>
              <a:t>Tufte</a:t>
            </a:r>
            <a:r>
              <a:rPr lang="en-US" dirty="0" smtClean="0"/>
              <a:t>, author of The visual display of quantitative information, makes the argument that people can process much more information, far more quickly in a visual format than by reading text. Given that efficiency is one of the areas of usability, displaying information graphically, where applicable, makes sense if it helps searchers sort through or interpret results more efficiently.</a:t>
            </a:r>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Neil</a:t>
            </a:r>
          </a:p>
          <a:p>
            <a:endParaRPr lang="en-US" dirty="0" smtClean="0"/>
          </a:p>
          <a:p>
            <a:r>
              <a:rPr lang="en-US" dirty="0" smtClean="0"/>
              <a:t>Over the last few years, there have been some experiments on the web with alternate methods of displaying results. One such display is that of </a:t>
            </a:r>
            <a:r>
              <a:rPr lang="en-US" dirty="0" err="1" smtClean="0"/>
              <a:t>LivePlasma</a:t>
            </a:r>
            <a:r>
              <a:rPr lang="en-US" dirty="0" smtClean="0"/>
              <a:t>, a discovery engine, which displays search results for music in a map, using size, </a:t>
            </a:r>
            <a:r>
              <a:rPr lang="en-US" dirty="0" err="1" smtClean="0"/>
              <a:t>colour</a:t>
            </a:r>
            <a:r>
              <a:rPr lang="en-US" dirty="0" smtClean="0"/>
              <a:t>, proximity, and lines to show the relationships between the results. </a:t>
            </a:r>
            <a:r>
              <a:rPr lang="en-US" dirty="0" err="1" smtClean="0"/>
              <a:t>Rankspiral</a:t>
            </a:r>
            <a:r>
              <a:rPr lang="en-US" dirty="0" smtClean="0"/>
              <a:t> displays information from meta-search engines. Different </a:t>
            </a:r>
            <a:r>
              <a:rPr lang="en-US" dirty="0" err="1" smtClean="0"/>
              <a:t>colours</a:t>
            </a:r>
            <a:r>
              <a:rPr lang="en-US" dirty="0" smtClean="0"/>
              <a:t> representing the search engine from which the information was retrieved and proximity to the centre equals relevance. This method of displaying results has the advantage of displaying all of the results of a query on a single page therefore, users are not required to click to the second or third page of results (which they don't do anyways).</a:t>
            </a:r>
          </a:p>
          <a:p>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 Lindsay</a:t>
            </a:r>
          </a:p>
          <a:p>
            <a:endParaRPr lang="en-US" dirty="0" smtClean="0"/>
          </a:p>
          <a:p>
            <a:r>
              <a:rPr lang="en-US" dirty="0" smtClean="0"/>
              <a:t>[image: the long tail] The act of searching on the internet is a non-intuitive process. Most people do not put much thought into the selection of search terms, how a search engine works, or how to improve their results through advanced search features offered by the system. This graph, dubbed the "long tail," depicts internet searching: the majority of web searches are concerned with only a small portion of the overall content of the world wide web. The rest of the graph (the long tail) represents the vast, rarely searched area of the web. It is perhaps unrealistic to expect all computer users and information </a:t>
            </a:r>
            <a:r>
              <a:rPr lang="en-US" dirty="0" err="1" smtClean="0"/>
              <a:t>se+ekers</a:t>
            </a:r>
            <a:r>
              <a:rPr lang="en-US" dirty="0" smtClean="0"/>
              <a:t> to develop expert search skills; however, by applying effective, user-centered principles to the design of search interfaces the difficulties associated with searching can be alleviated and users can be guided towards advanced search techniques without their even realizing it.  </a:t>
            </a:r>
          </a:p>
          <a:p>
            <a:endParaRPr lang="en-US" dirty="0" smtClean="0"/>
          </a:p>
          <a:p>
            <a:r>
              <a:rPr lang="en-US" dirty="0" smtClean="0"/>
              <a:t>The long tail has two major consequences for the design of information retrieval (IR) systems: firstly, if 90% of searchers are concerned with 10% of the web's content, IR system interface design should focus on helping users search that 10% more efficiently. Secondly, designers should consider how to introduce searchers to the 90% of the web which they are unaware of when relevant.</a:t>
            </a:r>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Critique: Lindsay</a:t>
            </a:r>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Libraries: Lindsay</a:t>
            </a:r>
          </a:p>
          <a:p>
            <a:endParaRPr lang="en-US" dirty="0" smtClean="0"/>
          </a:p>
          <a:p>
            <a:r>
              <a:rPr lang="en-US" dirty="0" smtClean="0"/>
              <a:t>Considerations for libraries</a:t>
            </a:r>
          </a:p>
          <a:p>
            <a:endParaRPr lang="en-US" dirty="0" smtClean="0"/>
          </a:p>
          <a:p>
            <a:r>
              <a:rPr lang="en-US" dirty="0" smtClean="0"/>
              <a:t>Libraries have vested interest in interface design. As </a:t>
            </a:r>
            <a:r>
              <a:rPr lang="en-US" dirty="0" err="1" smtClean="0"/>
              <a:t>Kitalong</a:t>
            </a:r>
            <a:r>
              <a:rPr lang="en-US" dirty="0" smtClean="0"/>
              <a:t>, </a:t>
            </a:r>
            <a:r>
              <a:rPr lang="en-US" dirty="0" err="1" smtClean="0"/>
              <a:t>Hoeppner</a:t>
            </a:r>
            <a:r>
              <a:rPr lang="en-US" dirty="0" smtClean="0"/>
              <a:t>, and </a:t>
            </a:r>
            <a:r>
              <a:rPr lang="en-US" dirty="0" err="1" smtClean="0"/>
              <a:t>Scharf</a:t>
            </a:r>
            <a:r>
              <a:rPr lang="en-US" dirty="0" smtClean="0"/>
              <a:t> assert, "library searching is less familiar than Google searching to most users and therefore may be more intimidating to the average user in the this age of ubiquitous Internet access" (2009; p. 178). Points of consideration for interface design in public and academic library settings are highlighted below:</a:t>
            </a:r>
          </a:p>
          <a:p>
            <a:endParaRPr lang="en-US" dirty="0" smtClean="0"/>
          </a:p>
          <a:p>
            <a:r>
              <a:rPr lang="en-US" dirty="0" smtClean="0"/>
              <a:t>Public libraries</a:t>
            </a:r>
          </a:p>
          <a:p>
            <a:r>
              <a:rPr lang="en-US" dirty="0" smtClean="0"/>
              <a:t>According to the 2006 Census, the number of people aged 65 and over increased by more than 446,700 compared with 2001, topping the 4 million mark for the first time (4.3 million) (</a:t>
            </a:r>
            <a:r>
              <a:rPr lang="en-US" dirty="0" err="1" smtClean="0"/>
              <a:t>StatsCan</a:t>
            </a:r>
            <a:r>
              <a:rPr lang="en-US" dirty="0" smtClean="0"/>
              <a:t>). This statistic carries significant implications for public libraries, who serve users of all ages. In his article Interface Design and Engagement with Older People, Hawthorn explains that user-centered design often falls short when applied to older users (2007, p. 335). The approach assumes that "the users are not unlike the designer, certainly with fewer design skills but with a basic minimum of computer knowledge, a common language, [etc.]" (2007, p.335). Unlike younger users, older users were not 'born digital' and often lack the shared knowledge and language, referred to by Hawthorn, needed to make their needs and opinions known. Companies such as Microsoft have attempted to address the issue; in March of 1995 it released Bob, a "nontechnical" interface which replicated the inside of a house: (wikipedia.org) [see video below]: </a:t>
            </a:r>
          </a:p>
          <a:p>
            <a:r>
              <a:rPr lang="en-US" dirty="0" smtClean="0"/>
              <a:t>[Microsoft Bob video; 28 sec.-2:30 in particular http://www.youtube.com/watch?v=5G6ou8mWU]</a:t>
            </a:r>
          </a:p>
          <a:p>
            <a:r>
              <a:rPr lang="en-US" dirty="0" smtClean="0"/>
              <a:t>The '</a:t>
            </a:r>
            <a:r>
              <a:rPr lang="en-US" dirty="0" err="1" smtClean="0"/>
              <a:t>dumbed</a:t>
            </a:r>
            <a:r>
              <a:rPr lang="en-US" dirty="0" smtClean="0"/>
              <a:t> down' interface incurred negative response from older users though, aptly illustrating that a fine line exists between being 'user-friendly' and just plain pedantic. As Hawthorn says, "useful interaction with representative older users during the development of designs [...] requires approaches outside the scope of typical user centered design" (2007, p. 335).</a:t>
            </a:r>
          </a:p>
          <a:p>
            <a:endParaRPr lang="en-US" dirty="0" smtClean="0"/>
          </a:p>
          <a:p>
            <a:r>
              <a:rPr lang="en-US" dirty="0" smtClean="0"/>
              <a:t>------------------PAGE BREAK---------------------</a:t>
            </a:r>
          </a:p>
          <a:p>
            <a:endParaRPr lang="en-US" dirty="0" smtClean="0"/>
          </a:p>
          <a:p>
            <a:r>
              <a:rPr lang="en-US" dirty="0" smtClean="0"/>
              <a:t>Academic libraries</a:t>
            </a:r>
          </a:p>
          <a:p>
            <a:endParaRPr lang="en-US" dirty="0" smtClean="0"/>
          </a:p>
          <a:p>
            <a:r>
              <a:rPr lang="en-US" dirty="0" smtClean="0"/>
              <a:t>Academic libraries may serve a less diverse population of users, but face their own set of unique challenges. Research indicates that students (and particularly those new to university) return unsatisfactory search results due to errors and overly simplistic searches; however, Ahmed, McKnight, and Oppenheim are quick to point out that "this failure is caused not only by the lack of their search skills or training but also by the inadequacies of the search interfaces” (2006 p. 158). Authentication processes and link resolvers such as SFX are just a few of the features common to library websites and commercial databases that students struggle with (</a:t>
            </a:r>
            <a:r>
              <a:rPr lang="en-US" dirty="0" err="1" smtClean="0"/>
              <a:t>Kitalong</a:t>
            </a:r>
            <a:r>
              <a:rPr lang="en-US" dirty="0" smtClean="0"/>
              <a:t>, </a:t>
            </a:r>
            <a:r>
              <a:rPr lang="en-US" dirty="0" err="1" smtClean="0"/>
              <a:t>Hoeppner</a:t>
            </a:r>
            <a:r>
              <a:rPr lang="en-US" dirty="0" smtClean="0"/>
              <a:t>, and </a:t>
            </a:r>
            <a:r>
              <a:rPr lang="en-US" dirty="0" err="1" smtClean="0"/>
              <a:t>Scharf</a:t>
            </a:r>
            <a:r>
              <a:rPr lang="en-US" dirty="0" smtClean="0"/>
              <a:t> 2008, p. 193). Perhaps somewhat unsurprisingly, usability tests have also shown that students prefer search boxes to subject or alphabetical database lists (p. 193). </a:t>
            </a:r>
            <a:r>
              <a:rPr lang="en-US" dirty="0" err="1" smtClean="0"/>
              <a:t>Kitalong</a:t>
            </a:r>
            <a:r>
              <a:rPr lang="en-US" dirty="0" smtClean="0"/>
              <a:t>, </a:t>
            </a:r>
            <a:r>
              <a:rPr lang="en-US" dirty="0" err="1" smtClean="0"/>
              <a:t>Hoeppner</a:t>
            </a:r>
            <a:r>
              <a:rPr lang="en-US" dirty="0" smtClean="0"/>
              <a:t>, and </a:t>
            </a:r>
            <a:r>
              <a:rPr lang="en-US" dirty="0" err="1" smtClean="0"/>
              <a:t>Scharf</a:t>
            </a:r>
            <a:r>
              <a:rPr lang="en-US" dirty="0" smtClean="0"/>
              <a:t>, contend that these results “</a:t>
            </a:r>
            <a:r>
              <a:rPr lang="en-US" dirty="0" err="1" smtClean="0"/>
              <a:t>reinforc</a:t>
            </a:r>
            <a:r>
              <a:rPr lang="en-US" dirty="0" smtClean="0"/>
              <a:t>[e] the need for library instruction to redress gaps and misconceptions in how students understand both the research process and library research techniques as compared with ‘</a:t>
            </a:r>
            <a:r>
              <a:rPr lang="en-US" dirty="0" err="1" smtClean="0"/>
              <a:t>googling</a:t>
            </a:r>
            <a:r>
              <a:rPr lang="en-US" dirty="0" smtClean="0"/>
              <a:t>’ ” (2008; pgs. 192,  193); while there is no doubt truth to this, the authors' assertion seems to take the onus off of libraries and vendors to improve the 'gateways' to the electronic resources they provide.</a:t>
            </a:r>
          </a:p>
          <a:p>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Future: Lindsay</a:t>
            </a:r>
          </a:p>
          <a:p>
            <a:endParaRPr lang="en-US" dirty="0" smtClean="0"/>
          </a:p>
          <a:p>
            <a:r>
              <a:rPr lang="en-US" dirty="0" smtClean="0"/>
              <a:t>* "The look and feel of </a:t>
            </a:r>
            <a:r>
              <a:rPr lang="en-US" dirty="0" err="1" smtClean="0"/>
              <a:t>of</a:t>
            </a:r>
            <a:r>
              <a:rPr lang="en-US" dirty="0" smtClean="0"/>
              <a:t> the interface certainly count, but they play a minor role in comparison to intelligence" (Negroponte 1995, p. 159). </a:t>
            </a:r>
          </a:p>
          <a:p>
            <a:endParaRPr lang="en-US" dirty="0" smtClean="0"/>
          </a:p>
          <a:p>
            <a:r>
              <a:rPr lang="en-US" dirty="0" smtClean="0"/>
              <a:t>Although, the next two user interfaces are not directly concerned with searching, it is useful to see what has been imagined as a user interface and how these tools could be applied to searching. These interfaces are known as agent-based interfaces: interfaces which allows computers and people to communicate by using "size, shape, </a:t>
            </a:r>
            <a:r>
              <a:rPr lang="en-US" dirty="0" err="1" smtClean="0"/>
              <a:t>colour</a:t>
            </a:r>
            <a:r>
              <a:rPr lang="en-US" dirty="0" smtClean="0"/>
              <a:t>, tone of voice, and all the sensory </a:t>
            </a:r>
            <a:r>
              <a:rPr lang="en-US" dirty="0" err="1" smtClean="0"/>
              <a:t>paraphenalia</a:t>
            </a:r>
            <a:r>
              <a:rPr lang="en-US" dirty="0" smtClean="0"/>
              <a:t>" to convert "[bits] into atoms and the reverse" (Negroponte 1995, p. 159). The first video clip you are about to see is from MIT designed interface system titled "Put That There" which allowed users to manipulate images on a computer screen using spoken commands and hand gestures. Keep in mind, that this clip is from 1979 (Put that there,  http://tinyurl.com/ykk74lj ).</a:t>
            </a:r>
          </a:p>
          <a:p>
            <a:endParaRPr lang="en-US" dirty="0" smtClean="0"/>
          </a:p>
          <a:p>
            <a:r>
              <a:rPr lang="en-US" dirty="0" smtClean="0"/>
              <a:t>Now for an updated version of an agent-based interface: http://gizmodo.com/5090366/g+speak-minority-report-gesture-ui-actually-made-by-minority-report-designer. The resemblance between this system and that of the one depicted in the movie Minority Report is not a coincidence: both systems share the same designer. Although, the video does not show a search in progress, as music and video clips come to dominate the web, it is not difficult to image this system being used to sort through search results.</a:t>
            </a:r>
          </a:p>
          <a:p>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Future: Neil</a:t>
            </a:r>
          </a:p>
          <a:p>
            <a:endParaRPr lang="en-US" dirty="0" smtClean="0"/>
          </a:p>
          <a:p>
            <a:r>
              <a:rPr lang="en-US" dirty="0" smtClean="0"/>
              <a:t>Of course, we cannot end this course without a look at some science fiction. If any of you are familiar with the Japanese anime or </a:t>
            </a:r>
            <a:r>
              <a:rPr lang="en-US" dirty="0" err="1" smtClean="0"/>
              <a:t>manga</a:t>
            </a:r>
            <a:r>
              <a:rPr lang="en-US" dirty="0" smtClean="0"/>
              <a:t> Ghost in the Shell, you will recognize some of these screen shots. Ghost in the Shell is set in the 2030s and deals with a special police unit which specializes in cyber crime and cyber terrorism threatening national security in Japan. In this future vision of Japan, most people have been </a:t>
            </a:r>
            <a:r>
              <a:rPr lang="en-US" dirty="0" err="1" smtClean="0"/>
              <a:t>cybernetically</a:t>
            </a:r>
            <a:r>
              <a:rPr lang="en-US" dirty="0" smtClean="0"/>
              <a:t> enhanced and are able to access and search the net directly from their own mind, thus search results are presented through their visual cortex and appear in their field of vision. A lot of detail has been taken in the depiction and display of information, which makes this show particularly interesting to information professionals.</a:t>
            </a:r>
          </a:p>
          <a:p>
            <a:endParaRPr lang="en-US" dirty="0" smtClean="0"/>
          </a:p>
          <a:p>
            <a:endParaRPr lang="en-US" dirty="0" smtClean="0"/>
          </a:p>
          <a:p>
            <a:r>
              <a:rPr lang="en-US" dirty="0" smtClean="0"/>
              <a:t>Furthermore, when the protagonists search the web, they communicate verbally (via an internal, mental dialogue) to AI bots which crawl the web for them. This adds a new spin on the semantic web!</a:t>
            </a:r>
          </a:p>
          <a:p>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 </a:t>
            </a:r>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Introduction: Lindsay</a:t>
            </a:r>
          </a:p>
          <a:p>
            <a:endParaRPr lang="en-US" dirty="0" smtClean="0"/>
          </a:p>
          <a:p>
            <a:r>
              <a:rPr lang="en-US" dirty="0" smtClean="0"/>
              <a:t>A major problem in the field of search interface development is the lack of attention paid to the design of the interface and how users relate to this. Amada Spink writes that "a key problem for practitioners is the lack of computer people trained in information and web retrieval, web design, and web </a:t>
            </a:r>
            <a:r>
              <a:rPr lang="en-US" dirty="0" err="1" smtClean="0"/>
              <a:t>usability.There</a:t>
            </a:r>
            <a:r>
              <a:rPr lang="en-US" dirty="0" smtClean="0"/>
              <a:t> is a lack of [...] industry consultants who really understand search. Search is much harder than most people think, and the design of effective search tools is even harder" (2006).</a:t>
            </a:r>
          </a:p>
          <a:p>
            <a:endParaRPr lang="en-US" dirty="0" smtClean="0"/>
          </a:p>
          <a:p>
            <a:r>
              <a:rPr lang="en-US" dirty="0" smtClean="0"/>
              <a:t>This website discusses interface design, particularly as it pertains to information retrieval (IR); the evolution of electronic search interfaces, Human Computer Interface (HCI), users needs and search </a:t>
            </a:r>
            <a:r>
              <a:rPr lang="en-US" dirty="0" err="1" smtClean="0"/>
              <a:t>behaviours</a:t>
            </a:r>
            <a:r>
              <a:rPr lang="en-US" dirty="0" smtClean="0"/>
              <a:t>, interface design for IR systems, and future considerations for the burgeoning field of search interface designs are some of the topics explored. This is a vast topic therefore, this website is intended as an introduction.</a:t>
            </a:r>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Definitions: Lindsay</a:t>
            </a:r>
          </a:p>
          <a:p>
            <a:endParaRPr lang="en-US" dirty="0" smtClean="0"/>
          </a:p>
          <a:p>
            <a:r>
              <a:rPr lang="en-US" dirty="0" smtClean="0"/>
              <a:t>User Interface, variously referred to as Human Computer Interface (HCI) and Man-Machine Interface (MMI), is defined as "the aggregate of means by which people (the users) interact with [a] system" (that is, a machine, device, computer program, or other complex tool) (Wikipedia, 2009). Interface is the 'intermediary' which allows for input (user manipulation of a system) and output (the systems indication of the effects of the user's manipulation). In Being Digital (1995), architect and MIT media lab founder Nicholas Negroponte draws the (delightfully simple) comparison between user interface and the windshield, steering wheel, and gas pedals on a car: without these, it is difficult--if not impossible--for one to drive. Contrary to popular conceptions then, the user interface of an IR system is more than aesthetics; rather, it is “an important feature that impacts the user’s performance and satisfaction with the system” (Ahmed, McKnight, and Oppenheim, 2006).</a:t>
            </a:r>
          </a:p>
          <a:p>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(brief) history: Lindsay</a:t>
            </a:r>
          </a:p>
          <a:p>
            <a:endParaRPr lang="en-US" dirty="0" smtClean="0"/>
          </a:p>
          <a:p>
            <a:r>
              <a:rPr lang="en-US" dirty="0" smtClean="0"/>
              <a:t>The emergence of Computer Interface Design can be traced to the 1960 publication of experimental psychologist J.C.R. </a:t>
            </a:r>
            <a:r>
              <a:rPr lang="en-US" dirty="0" err="1" smtClean="0"/>
              <a:t>Licklider's</a:t>
            </a:r>
            <a:r>
              <a:rPr lang="en-US" dirty="0" smtClean="0"/>
              <a:t> paper entitled Man-Computer Symbiosis (Negroponte, 1995,). The next two decades saw little advancement, however. "Most IR systems in the 1970s and 1980s used structured command mode interfaces [and] required skilled intermediaries because of [their] complexity,” explain Ahmed, McKnight, &amp; Oppenheim (2006, p. 157). It wasn't until the late 1980s and early 1990s that several IR systems introduced versions of their user interfaces for direct end-user searching; these included features like menu selection, form fill-in, drop downs, etc. (Ahmed, McKnight, &amp; Oppenheim 2006, p. 157). One of the most notable inventions of the period was the National Centre for Supercomputing Applications' (NCSA) Mosaic, the first graphical multimedia interface to the World Wide Web (</a:t>
            </a:r>
            <a:r>
              <a:rPr lang="en-US" dirty="0" err="1" smtClean="0"/>
              <a:t>Morville</a:t>
            </a:r>
            <a:r>
              <a:rPr lang="en-US" dirty="0" smtClean="0"/>
              <a:t>, 2005). According to </a:t>
            </a:r>
            <a:r>
              <a:rPr lang="en-US" dirty="0" err="1" smtClean="0"/>
              <a:t>Morville</a:t>
            </a:r>
            <a:r>
              <a:rPr lang="en-US" dirty="0" smtClean="0"/>
              <a:t>, Mosaic "launched the Internet revolution that transformed our relationship with information systems" (</a:t>
            </a:r>
            <a:r>
              <a:rPr lang="en-US" dirty="0" err="1" smtClean="0"/>
              <a:t>Morville</a:t>
            </a:r>
            <a:r>
              <a:rPr lang="en-US" dirty="0" smtClean="0"/>
              <a:t> 2005, p. 49). In many ways, it marked the coming together of interactivity and sensory richness, two major aspects of design that had hitherto remained separate (Negroponte 2995, p. 95). Yet, studies continue to show that users still find IR systems "difficult to learn, use, and remember” (Ahmed, McKnight, &amp; Oppenheim 2006, p.157). </a:t>
            </a:r>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Users: Lindsay</a:t>
            </a:r>
          </a:p>
          <a:p>
            <a:endParaRPr lang="en-US" dirty="0" smtClean="0"/>
          </a:p>
          <a:p>
            <a:r>
              <a:rPr lang="en-US" dirty="0" smtClean="0"/>
              <a:t>According to Donna Spencer, there are four modes of information seeking--and, by extension, four types of information seekers (Spencer, 2006):</a:t>
            </a:r>
          </a:p>
          <a:p>
            <a:r>
              <a:rPr lang="en-US" dirty="0" smtClean="0"/>
              <a:t>   </a:t>
            </a:r>
          </a:p>
          <a:p>
            <a:r>
              <a:rPr lang="en-US" dirty="0" smtClean="0"/>
              <a:t>    1. Known-item seekers</a:t>
            </a:r>
          </a:p>
          <a:p>
            <a:endParaRPr lang="en-US" dirty="0" smtClean="0"/>
          </a:p>
          <a:p>
            <a:r>
              <a:rPr lang="en-US" dirty="0" smtClean="0"/>
              <a:t>* Know what they need </a:t>
            </a:r>
          </a:p>
          <a:p>
            <a:r>
              <a:rPr lang="en-US" dirty="0" smtClean="0"/>
              <a:t>* Know what words to use to describe what they need </a:t>
            </a:r>
          </a:p>
          <a:p>
            <a:r>
              <a:rPr lang="en-US" dirty="0" smtClean="0"/>
              <a:t>* Likely have a fairly good understanding of where to start looking </a:t>
            </a:r>
          </a:p>
          <a:p>
            <a:endParaRPr lang="en-US" dirty="0" smtClean="0"/>
          </a:p>
          <a:p>
            <a:r>
              <a:rPr lang="en-US" dirty="0" smtClean="0"/>
              <a:t>    2. Exploratory seekers</a:t>
            </a:r>
          </a:p>
          <a:p>
            <a:endParaRPr lang="en-US" dirty="0" smtClean="0"/>
          </a:p>
          <a:p>
            <a:r>
              <a:rPr lang="en-US" dirty="0" smtClean="0"/>
              <a:t>* Some idea of what they need to know </a:t>
            </a:r>
          </a:p>
          <a:p>
            <a:r>
              <a:rPr lang="en-US" dirty="0" smtClean="0"/>
              <a:t>* May not know how to articulate what they need in words </a:t>
            </a:r>
          </a:p>
          <a:p>
            <a:r>
              <a:rPr lang="en-US" dirty="0" smtClean="0"/>
              <a:t>* May not know where to start looking </a:t>
            </a:r>
          </a:p>
          <a:p>
            <a:r>
              <a:rPr lang="en-US" dirty="0" smtClean="0"/>
              <a:t>* Usually able to recognize when they have found what they need, but may not know if it is enough</a:t>
            </a:r>
          </a:p>
          <a:p>
            <a:endParaRPr lang="en-US" dirty="0" smtClean="0"/>
          </a:p>
          <a:p>
            <a:r>
              <a:rPr lang="en-US" dirty="0" smtClean="0"/>
              <a:t>     3. Seekers who don't know what they need to know</a:t>
            </a:r>
          </a:p>
          <a:p>
            <a:endParaRPr lang="en-US" dirty="0" smtClean="0"/>
          </a:p>
          <a:p>
            <a:r>
              <a:rPr lang="en-US" dirty="0" smtClean="0"/>
              <a:t>   * May think that they need one thing, but actually need another </a:t>
            </a:r>
          </a:p>
          <a:p>
            <a:r>
              <a:rPr lang="en-US" dirty="0" smtClean="0"/>
              <a:t>   * Or, may visit a site without any specific goal in mind  </a:t>
            </a:r>
          </a:p>
          <a:p>
            <a:r>
              <a:rPr lang="en-US" dirty="0" smtClean="0"/>
              <a:t>   * Require simple, concise answers to meet initial need; more detailed information may be sought in follow-up</a:t>
            </a:r>
          </a:p>
          <a:p>
            <a:endParaRPr lang="en-US" dirty="0" smtClean="0"/>
          </a:p>
          <a:p>
            <a:endParaRPr lang="en-US" dirty="0" smtClean="0"/>
          </a:p>
          <a:p>
            <a:r>
              <a:rPr lang="en-US" dirty="0" smtClean="0"/>
              <a:t>   4. Seekers who want to re-find</a:t>
            </a:r>
          </a:p>
          <a:p>
            <a:endParaRPr lang="en-US" dirty="0" smtClean="0"/>
          </a:p>
          <a:p>
            <a:r>
              <a:rPr lang="en-US" dirty="0" smtClean="0"/>
              <a:t>      * Looking for something they have already seen </a:t>
            </a:r>
          </a:p>
          <a:p>
            <a:r>
              <a:rPr lang="en-US" dirty="0" smtClean="0"/>
              <a:t>      * May or may not remember where they saw it </a:t>
            </a:r>
          </a:p>
          <a:p>
            <a:r>
              <a:rPr lang="en-US" dirty="0" smtClean="0"/>
              <a:t>      * May wish to retain their search</a:t>
            </a:r>
          </a:p>
          <a:p>
            <a:endParaRPr lang="en-US" dirty="0" smtClean="0"/>
          </a:p>
          <a:p>
            <a:r>
              <a:rPr lang="en-US" dirty="0" smtClean="0"/>
              <a:t> </a:t>
            </a:r>
          </a:p>
          <a:p>
            <a:r>
              <a:rPr lang="en-US" dirty="0" err="1" smtClean="0"/>
              <a:t>Morville</a:t>
            </a:r>
            <a:r>
              <a:rPr lang="en-US" dirty="0" smtClean="0"/>
              <a:t> identifies a strikingly similar set of four information seeking </a:t>
            </a:r>
            <a:r>
              <a:rPr lang="en-US" dirty="0" err="1" smtClean="0"/>
              <a:t>behaviours</a:t>
            </a:r>
            <a:r>
              <a:rPr lang="en-US" dirty="0" smtClean="0"/>
              <a:t>, using (amusingly kitschy) fishing analogies: Perfect Catch, Lobster Trapping, Indiscriminate </a:t>
            </a:r>
            <a:r>
              <a:rPr lang="en-US" dirty="0" err="1" smtClean="0"/>
              <a:t>Driftnetting</a:t>
            </a:r>
            <a:r>
              <a:rPr lang="en-US" dirty="0" smtClean="0"/>
              <a:t>, and 'I've seen you before Moby Dick' (</a:t>
            </a:r>
            <a:r>
              <a:rPr lang="en-US" dirty="0" err="1" smtClean="0"/>
              <a:t>Morville</a:t>
            </a:r>
            <a:r>
              <a:rPr lang="en-US" dirty="0" smtClean="0"/>
              <a:t> &amp; Rosenfeld, 2007, p. 33-34). However, recognizing types of information seeking is less important, says Spencer, than acknowledging that "a range of modes exist" when embarking on interface design [my emphasis] (Spencer, 2006, p.1).</a:t>
            </a:r>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 Cognitive load: Neil</a:t>
            </a:r>
          </a:p>
          <a:p>
            <a:endParaRPr lang="en-US" dirty="0" smtClean="0"/>
          </a:p>
          <a:p>
            <a:r>
              <a:rPr lang="en-US" dirty="0" smtClean="0"/>
              <a:t>[image: Atlas Statue] A key issue to address when considering the user's interaction with any interface is the concept of cognitive load: this is described as the amount of processing or mental effort required by a user to complete a task, such as performing a search in an IR system (Back &amp; Oppenheim, 2001). According to his seminal article on the topic, George A. Miller posits that the number of bits or clusters of information that people can hold in their short term memory at a given time is seven plus or minus two. Depending upon the amount of stress a user is experiencing, this number can increase or decrease, thus giving us the plus or minus two. In her article, A principle of uncertainty for information seeking (1993), Carol </a:t>
            </a:r>
            <a:r>
              <a:rPr lang="en-US" dirty="0" err="1" smtClean="0"/>
              <a:t>Kuhlthau</a:t>
            </a:r>
            <a:r>
              <a:rPr lang="en-US" dirty="0" smtClean="0"/>
              <a:t> argues that the act of searching for information is inherently stressful due to the state of uncertainty in which the searcher finds </a:t>
            </a:r>
            <a:r>
              <a:rPr lang="en-US" dirty="0" err="1" smtClean="0"/>
              <a:t>themself</a:t>
            </a:r>
            <a:r>
              <a:rPr lang="en-US" dirty="0" smtClean="0"/>
              <a:t> in. The implication of this for design is: searchers already have a high cognitive load when they approach an IR system, which impairs their cognitive abilities, therefore designers should take this into account and aim to minimize the cognitive load created by the IR system and its interface.</a:t>
            </a:r>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a:t>
            </a:r>
            <a:r>
              <a:rPr lang="en-US" baseline="0" dirty="0" smtClean="0"/>
              <a:t> Neil</a:t>
            </a:r>
            <a:endParaRPr lang="en-US" dirty="0" smtClean="0"/>
          </a:p>
          <a:p>
            <a:endParaRPr lang="en-US" dirty="0" smtClean="0"/>
          </a:p>
          <a:p>
            <a:r>
              <a:rPr lang="en-US" dirty="0" smtClean="0"/>
              <a:t>[image: Google screen shot] As mentioned above, the information users deal with can be organized into clusters, rather than dealing with seven bits of information, users deal with seven information clusters. In the case of an interface design, clusters may be represented by different sections on the screen, such as: global navigation, local navigation, search, and content. Part of Google's appeal is its clean, minimalist design which relieves the cognitive load placed on users. [image: Excite screen shot] Compare this to the Excite search engine: the eye is drawn from the top right corner to the centre of the lower third of the screen and misses the search box </a:t>
            </a:r>
            <a:r>
              <a:rPr lang="en-US" dirty="0" err="1" smtClean="0"/>
              <a:t>entirely.Simply</a:t>
            </a:r>
            <a:r>
              <a:rPr lang="en-US" dirty="0" smtClean="0"/>
              <a:t> locating the search box places an unnecessary load on the user.</a:t>
            </a:r>
          </a:p>
          <a:p>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Usability: Neil</a:t>
            </a:r>
          </a:p>
          <a:p>
            <a:endParaRPr lang="en-US" dirty="0" smtClean="0"/>
          </a:p>
          <a:p>
            <a:r>
              <a:rPr lang="en-US" dirty="0" smtClean="0"/>
              <a:t>"There is no best in interface design" (Negroponte 1995, p. 97)</a:t>
            </a:r>
          </a:p>
          <a:p>
            <a:endParaRPr lang="en-US" dirty="0" smtClean="0"/>
          </a:p>
          <a:p>
            <a:r>
              <a:rPr lang="en-US" dirty="0" smtClean="0"/>
              <a:t>Although, Negroponte may be correct in that there is no such thing as a perfect interface design, we certainly believe that some designs are better than others.</a:t>
            </a:r>
          </a:p>
          <a:p>
            <a:endParaRPr lang="en-US" dirty="0" smtClean="0"/>
          </a:p>
          <a:p>
            <a:endParaRPr lang="en-US" dirty="0" smtClean="0"/>
          </a:p>
          <a:p>
            <a:r>
              <a:rPr lang="en-US" dirty="0" smtClean="0"/>
              <a:t>The International Standards Organization defines usability as " the extent to which a product can be used by specified users to achieve specified goals with effectiveness, efficiency and satisfaction in a specified context of use" (ISO 9241-11, 1998). This definition of usability forms the spine of the all user-centered design and usability testing.</a:t>
            </a:r>
          </a:p>
          <a:p>
            <a:endParaRPr lang="en-US" dirty="0"/>
          </a:p>
        </p:txBody>
      </p:sp>
      <p:sp>
        <p:nvSpPr>
          <p:cNvPr id="4" name="Slide Number Placeholder 3"/>
          <p:cNvSpPr>
            <a:spLocks noGrp="1"/>
          </p:cNvSpPr>
          <p:nvPr>
            <p:ph type="sldNum" sz="quarter" idx="10"/>
          </p:nvPr>
        </p:nvSpPr>
        <p:spPr/>
        <p:txBody>
          <a:bodyPr/>
          <a:lstStyle/>
          <a:p>
            <a:fld id="{427198FB-407E-412A-B1ED-EBB85610C7F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173F49-6AAD-4333-B3AF-4A802E05E42B}" type="datetimeFigureOut">
              <a:rPr lang="en-US" smtClean="0"/>
              <a:pPr/>
              <a:t>11/29/2009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54C1-FFD6-4F31-8E00-9F72B95739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73F49-6AAD-4333-B3AF-4A802E05E42B}" type="datetimeFigureOut">
              <a:rPr lang="en-US" smtClean="0"/>
              <a:pPr/>
              <a:t>11/29/2009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54C1-FFD6-4F31-8E00-9F72B95739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73F49-6AAD-4333-B3AF-4A802E05E42B}" type="datetimeFigureOut">
              <a:rPr lang="en-US" smtClean="0"/>
              <a:pPr/>
              <a:t>11/29/2009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54C1-FFD6-4F31-8E00-9F72B95739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73F49-6AAD-4333-B3AF-4A802E05E42B}" type="datetimeFigureOut">
              <a:rPr lang="en-US" smtClean="0"/>
              <a:pPr/>
              <a:t>11/29/2009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54C1-FFD6-4F31-8E00-9F72B95739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173F49-6AAD-4333-B3AF-4A802E05E42B}" type="datetimeFigureOut">
              <a:rPr lang="en-US" smtClean="0"/>
              <a:pPr/>
              <a:t>11/29/2009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54C1-FFD6-4F31-8E00-9F72B95739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173F49-6AAD-4333-B3AF-4A802E05E42B}" type="datetimeFigureOut">
              <a:rPr lang="en-US" smtClean="0"/>
              <a:pPr/>
              <a:t>11/29/2009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54C1-FFD6-4F31-8E00-9F72B95739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173F49-6AAD-4333-B3AF-4A802E05E42B}" type="datetimeFigureOut">
              <a:rPr lang="en-US" smtClean="0"/>
              <a:pPr/>
              <a:t>11/29/2009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C54C1-FFD6-4F31-8E00-9F72B95739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173F49-6AAD-4333-B3AF-4A802E05E42B}" type="datetimeFigureOut">
              <a:rPr lang="en-US" smtClean="0"/>
              <a:pPr/>
              <a:t>11/29/2009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C54C1-FFD6-4F31-8E00-9F72B95739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73F49-6AAD-4333-B3AF-4A802E05E42B}" type="datetimeFigureOut">
              <a:rPr lang="en-US" smtClean="0"/>
              <a:pPr/>
              <a:t>11/29/2009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C54C1-FFD6-4F31-8E00-9F72B95739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73F49-6AAD-4333-B3AF-4A802E05E42B}" type="datetimeFigureOut">
              <a:rPr lang="en-US" smtClean="0"/>
              <a:pPr/>
              <a:t>11/29/2009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54C1-FFD6-4F31-8E00-9F72B95739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73F49-6AAD-4333-B3AF-4A802E05E42B}" type="datetimeFigureOut">
              <a:rPr lang="en-US" smtClean="0"/>
              <a:pPr/>
              <a:t>11/29/2009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54C1-FFD6-4F31-8E00-9F72B95739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73F49-6AAD-4333-B3AF-4A802E05E42B}" type="datetimeFigureOut">
              <a:rPr lang="en-US" smtClean="0"/>
              <a:pPr/>
              <a:t>11/29/2009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C54C1-FFD6-4F31-8E00-9F72B95739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tiff"/></Relationships>
</file>

<file path=ppt/slides/_rels/slide16.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tif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tiff"/><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tiff"/><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youtube.com/watch?v=5teG6ou8mW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tinyurl.com/ykk74lj"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gizmodo.com/5090366/g+speak-minority-report-gesture-ui-actually-made-by-minority-report-design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usabilitynet.org/tools/r_international.htm" TargetMode="External"/><Relationship Id="rId3" Type="http://schemas.openxmlformats.org/officeDocument/2006/relationships/hyperlink" Target="http://informationr.net/ir/6-2/ws2.html" TargetMode="External"/><Relationship Id="rId7" Type="http://schemas.openxmlformats.org/officeDocument/2006/relationships/hyperlink" Target="http://searchuserinterfaces.com/book/sui_ch1_design.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boxesandarrows.com/view/strategies-for" TargetMode="External"/><Relationship Id="rId11" Type="http://schemas.openxmlformats.org/officeDocument/2006/relationships/image" Target="../media/image1.png"/><Relationship Id="rId5" Type="http://schemas.openxmlformats.org/officeDocument/2006/relationships/hyperlink" Target="http://libr557assignment4.pbworks.com/f/BeyondUsability.pdf" TargetMode="External"/><Relationship Id="rId10" Type="http://schemas.openxmlformats.org/officeDocument/2006/relationships/hyperlink" Target="http://libr557assignment4.pbworks.com/f/Miller-MagicNumberSeven.pdf" TargetMode="External"/><Relationship Id="rId4" Type="http://schemas.openxmlformats.org/officeDocument/2006/relationships/hyperlink" Target="http://www.ted.com/talks/sergey_brin_and_larry_page_on_google.html" TargetMode="External"/><Relationship Id="rId9" Type="http://schemas.openxmlformats.org/officeDocument/2006/relationships/hyperlink" Target="http://www.uie.com/articles/faceted_search/"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uie.com/articles/faceted_search2part2/" TargetMode="External"/><Relationship Id="rId3" Type="http://schemas.openxmlformats.org/officeDocument/2006/relationships/hyperlink" Target="http://www.boxesandarrows.com/view/four_modes_of_seeking_information_and_how_to_design_for_them" TargetMode="External"/><Relationship Id="rId7" Type="http://schemas.openxmlformats.org/officeDocument/2006/relationships/hyperlink" Target="http://www.uie.com/articles/faceted_search2/" TargetMode="External"/><Relationship Id="rId2" Type="http://schemas.openxmlformats.org/officeDocument/2006/relationships/hyperlink" Target="http://www.useit.com/papers/heuristics/heuristic_list.html" TargetMode="External"/><Relationship Id="rId1" Type="http://schemas.openxmlformats.org/officeDocument/2006/relationships/slideLayout" Target="../slideLayouts/slideLayout2.xml"/><Relationship Id="rId6" Type="http://schemas.openxmlformats.org/officeDocument/2006/relationships/hyperlink" Target="http://en.wikipedia.org/w/index.php?title=User_interface&amp;oldid=326392366" TargetMode="External"/><Relationship Id="rId11" Type="http://schemas.openxmlformats.org/officeDocument/2006/relationships/image" Target="../media/image1.png"/><Relationship Id="rId5" Type="http://schemas.openxmlformats.org/officeDocument/2006/relationships/hyperlink" Target="http://www.usability.gov/guidelines/" TargetMode="External"/><Relationship Id="rId10" Type="http://schemas.openxmlformats.org/officeDocument/2006/relationships/hyperlink" Target="http://www.boxesandarrows.com/view/long_tails_and_" TargetMode="External"/><Relationship Id="rId4" Type="http://schemas.openxmlformats.org/officeDocument/2006/relationships/hyperlink" Target="http://www12.statcan.ca/census-recensement/2006/as-sa/97-551/p2-eng.cfm" TargetMode="External"/><Relationship Id="rId9" Type="http://schemas.openxmlformats.org/officeDocument/2006/relationships/hyperlink" Target="http://www.boxesandarrows.com/view/advancing-advanced"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youtube.com/watch?v=5teG6ou8mWU" TargetMode="External"/><Relationship Id="rId3" Type="http://schemas.openxmlformats.org/officeDocument/2006/relationships/hyperlink" Target="http://flickr.com/photos/kurazaybo/2620293277/" TargetMode="External"/><Relationship Id="rId7" Type="http://schemas.openxmlformats.org/officeDocument/2006/relationships/hyperlink" Target="http://www.youtube.com/watch?v=RyBEUyEtxQo" TargetMode="External"/><Relationship Id="rId2" Type="http://schemas.openxmlformats.org/officeDocument/2006/relationships/hyperlink" Target="http://www.flickr.com/photos/frenkieb/385690332/" TargetMode="External"/><Relationship Id="rId1" Type="http://schemas.openxmlformats.org/officeDocument/2006/relationships/slideLayout" Target="../slideLayouts/slideLayout2.xml"/><Relationship Id="rId6" Type="http://schemas.openxmlformats.org/officeDocument/2006/relationships/hyperlink" Target="http://gizmodo.com/5412801/how-to-try-the-new-google-search" TargetMode="External"/><Relationship Id="rId5" Type="http://schemas.openxmlformats.org/officeDocument/2006/relationships/hyperlink" Target="http://gizmodo.com/5412305/google-searchs-new-interface-being-tested-now" TargetMode="External"/><Relationship Id="rId4" Type="http://schemas.openxmlformats.org/officeDocument/2006/relationships/hyperlink" Target="http://commons.wikimedia.org/wiki/File:Port_merion_atlas.JPG." TargetMode="Externa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041525"/>
            <a:ext cx="7010400" cy="1488059"/>
          </a:xfrm>
        </p:spPr>
        <p:txBody>
          <a:bodyPr/>
          <a:lstStyle/>
          <a:p>
            <a:pPr algn="ctr"/>
            <a:r>
              <a:rPr lang="en-US" dirty="0" smtClean="0"/>
              <a:t>In Your Face</a:t>
            </a:r>
            <a:br>
              <a:rPr lang="en-US" dirty="0" smtClean="0"/>
            </a:br>
            <a:r>
              <a:rPr lang="en-US" dirty="0" smtClean="0"/>
              <a:t>Interface Design for Retrieval</a:t>
            </a:r>
            <a:endParaRPr lang="en-US" dirty="0"/>
          </a:p>
        </p:txBody>
      </p:sp>
      <p:sp>
        <p:nvSpPr>
          <p:cNvPr id="3" name="Subtitle 2"/>
          <p:cNvSpPr>
            <a:spLocks noGrp="1"/>
          </p:cNvSpPr>
          <p:nvPr>
            <p:ph type="subTitle" idx="1"/>
          </p:nvPr>
        </p:nvSpPr>
        <p:spPr>
          <a:xfrm>
            <a:off x="1066799" y="3429000"/>
            <a:ext cx="6984365" cy="1752600"/>
          </a:xfrm>
        </p:spPr>
        <p:txBody>
          <a:bodyPr>
            <a:normAutofit fontScale="92500" lnSpcReduction="20000"/>
          </a:bodyPr>
          <a:lstStyle/>
          <a:p>
            <a:pPr algn="ctr"/>
            <a:r>
              <a:rPr lang="en-US" dirty="0" smtClean="0">
                <a:solidFill>
                  <a:schemeClr val="tx1"/>
                </a:solidFill>
              </a:rPr>
              <a:t>LIBR 557: Information Retrieval – Concepts and Practice</a:t>
            </a:r>
            <a:endParaRPr lang="en-US" b="1" dirty="0" smtClean="0">
              <a:solidFill>
                <a:schemeClr val="tx1"/>
              </a:solidFill>
            </a:endParaRPr>
          </a:p>
          <a:p>
            <a:pPr algn="ctr"/>
            <a:r>
              <a:rPr lang="en-US" dirty="0" smtClean="0">
                <a:solidFill>
                  <a:schemeClr val="tx1"/>
                </a:solidFill>
              </a:rPr>
              <a:t>Lindsay Tripp &amp; Neil MacDonald</a:t>
            </a:r>
          </a:p>
          <a:p>
            <a:pPr algn="ctr"/>
            <a:r>
              <a:rPr lang="en-US" dirty="0" smtClean="0">
                <a:solidFill>
                  <a:schemeClr val="tx1"/>
                </a:solidFill>
              </a:rPr>
              <a:t>November 30</a:t>
            </a:r>
            <a:r>
              <a:rPr lang="en-US" baseline="30000" dirty="0" smtClean="0">
                <a:solidFill>
                  <a:schemeClr val="tx1"/>
                </a:solidFill>
              </a:rPr>
              <a:t>th</a:t>
            </a:r>
            <a:r>
              <a:rPr lang="en-US" dirty="0" smtClean="0">
                <a:solidFill>
                  <a:schemeClr val="tx1"/>
                </a:solidFill>
              </a:rPr>
              <a:t>, 2009</a:t>
            </a:r>
          </a:p>
        </p:txBody>
      </p:sp>
      <p:sp>
        <p:nvSpPr>
          <p:cNvPr id="4" name="TextBox 3"/>
          <p:cNvSpPr txBox="1"/>
          <p:nvPr/>
        </p:nvSpPr>
        <p:spPr>
          <a:xfrm>
            <a:off x="1212850" y="5254625"/>
            <a:ext cx="6705600" cy="646331"/>
          </a:xfrm>
          <a:prstGeom prst="rect">
            <a:avLst/>
          </a:prstGeom>
          <a:noFill/>
        </p:spPr>
        <p:txBody>
          <a:bodyPr wrap="square" rtlCol="0">
            <a:spAutoFit/>
          </a:bodyPr>
          <a:lstStyle/>
          <a:p>
            <a:pPr algn="ctr"/>
            <a:r>
              <a:rPr lang="en-US" dirty="0" smtClean="0">
                <a:solidFill>
                  <a:schemeClr val="accent5">
                    <a:lumMod val="50000"/>
                  </a:schemeClr>
                </a:solidFill>
              </a:rPr>
              <a:t>“A picture is worth a thousand words.</a:t>
            </a:r>
          </a:p>
          <a:p>
            <a:pPr algn="ctr"/>
            <a:r>
              <a:rPr lang="en-US" dirty="0" smtClean="0">
                <a:solidFill>
                  <a:schemeClr val="accent5">
                    <a:lumMod val="50000"/>
                  </a:schemeClr>
                </a:solidFill>
              </a:rPr>
              <a:t>An interface is worth a thousand pictures”  (</a:t>
            </a:r>
            <a:r>
              <a:rPr lang="en-US" dirty="0" err="1" smtClean="0">
                <a:solidFill>
                  <a:schemeClr val="accent5">
                    <a:lumMod val="50000"/>
                  </a:schemeClr>
                </a:solidFill>
              </a:rPr>
              <a:t>Shneiderman</a:t>
            </a:r>
            <a:r>
              <a:rPr lang="en-US" dirty="0" smtClean="0">
                <a:solidFill>
                  <a:schemeClr val="accent5">
                    <a:lumMod val="50000"/>
                  </a:schemeClr>
                </a:solidFill>
              </a:rPr>
              <a:t>). </a:t>
            </a:r>
            <a:endParaRPr lang="en-US" dirty="0">
              <a:solidFill>
                <a:schemeClr val="accent5">
                  <a:lumMod val="50000"/>
                </a:schemeClr>
              </a:solidFill>
            </a:endParaRPr>
          </a:p>
        </p:txBody>
      </p:sp>
      <p:pic>
        <p:nvPicPr>
          <p:cNvPr id="5" name="Picture 4" descr="searchInterface.png"/>
          <p:cNvPicPr>
            <a:picLocks noChangeAspect="1"/>
          </p:cNvPicPr>
          <p:nvPr/>
        </p:nvPicPr>
        <p:blipFill>
          <a:blip r:embed="rId3" cstate="print"/>
          <a:stretch>
            <a:fillRect/>
          </a:stretch>
        </p:blipFill>
        <p:spPr>
          <a:xfrm>
            <a:off x="1066799" y="237090"/>
            <a:ext cx="7013575" cy="2035189"/>
          </a:xfrm>
          <a:prstGeom prst="rect">
            <a:avLst/>
          </a:prstGeom>
        </p:spPr>
      </p:pic>
      <p:sp>
        <p:nvSpPr>
          <p:cNvPr id="56" name="Rounded Rectangle 55"/>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lstStyle/>
          <a:p>
            <a:r>
              <a:rPr lang="en-US" dirty="0" smtClean="0"/>
              <a:t>Usability</a:t>
            </a:r>
            <a:endParaRPr lang="en-US" dirty="0"/>
          </a:p>
        </p:txBody>
      </p:sp>
      <p:sp>
        <p:nvSpPr>
          <p:cNvPr id="3" name="Content Placeholder 2"/>
          <p:cNvSpPr>
            <a:spLocks noGrp="1"/>
          </p:cNvSpPr>
          <p:nvPr>
            <p:ph idx="1"/>
          </p:nvPr>
        </p:nvSpPr>
        <p:spPr>
          <a:xfrm>
            <a:off x="1066800" y="2362200"/>
            <a:ext cx="7010400" cy="3581400"/>
          </a:xfrm>
        </p:spPr>
        <p:txBody>
          <a:bodyPr>
            <a:normAutofit fontScale="55000" lnSpcReduction="20000"/>
          </a:bodyPr>
          <a:lstStyle/>
          <a:p>
            <a:pPr>
              <a:buNone/>
            </a:pPr>
            <a:endParaRPr lang="en-US" dirty="0" smtClean="0">
              <a:solidFill>
                <a:schemeClr val="accent6">
                  <a:lumMod val="75000"/>
                </a:schemeClr>
              </a:solidFill>
            </a:endParaRPr>
          </a:p>
          <a:p>
            <a:pPr>
              <a:buNone/>
            </a:pPr>
            <a:r>
              <a:rPr lang="en-US" dirty="0" err="1" smtClean="0">
                <a:solidFill>
                  <a:schemeClr val="accent5">
                    <a:lumMod val="50000"/>
                  </a:schemeClr>
                </a:solidFill>
              </a:rPr>
              <a:t>Jakob</a:t>
            </a:r>
            <a:r>
              <a:rPr lang="en-US" dirty="0" smtClean="0">
                <a:solidFill>
                  <a:schemeClr val="accent5">
                    <a:lumMod val="50000"/>
                  </a:schemeClr>
                </a:solidFill>
              </a:rPr>
              <a:t> Nielsen: Ten usability heuristics (2001)</a:t>
            </a:r>
          </a:p>
          <a:p>
            <a:pPr marL="596646" indent="-514350">
              <a:buFont typeface="+mj-lt"/>
              <a:buAutoNum type="arabicPeriod"/>
            </a:pPr>
            <a:r>
              <a:rPr lang="en-US" dirty="0" smtClean="0">
                <a:solidFill>
                  <a:schemeClr val="accent5">
                    <a:lumMod val="50000"/>
                  </a:schemeClr>
                </a:solidFill>
              </a:rPr>
              <a:t>Visibility of system status </a:t>
            </a:r>
          </a:p>
          <a:p>
            <a:pPr marL="596646" indent="-514350">
              <a:buFont typeface="+mj-lt"/>
              <a:buAutoNum type="arabicPeriod"/>
            </a:pPr>
            <a:r>
              <a:rPr lang="en-US" dirty="0" smtClean="0">
                <a:solidFill>
                  <a:schemeClr val="accent5">
                    <a:lumMod val="50000"/>
                  </a:schemeClr>
                </a:solidFill>
              </a:rPr>
              <a:t>Match between system and the real world </a:t>
            </a:r>
          </a:p>
          <a:p>
            <a:pPr marL="596646" indent="-514350">
              <a:buFont typeface="+mj-lt"/>
              <a:buAutoNum type="arabicPeriod"/>
            </a:pPr>
            <a:r>
              <a:rPr lang="en-US" dirty="0" smtClean="0">
                <a:solidFill>
                  <a:schemeClr val="accent5">
                    <a:lumMod val="50000"/>
                  </a:schemeClr>
                </a:solidFill>
              </a:rPr>
              <a:t>User control and freedom </a:t>
            </a:r>
          </a:p>
          <a:p>
            <a:pPr marL="596646" indent="-514350">
              <a:buFont typeface="+mj-lt"/>
              <a:buAutoNum type="arabicPeriod"/>
            </a:pPr>
            <a:r>
              <a:rPr lang="en-US" dirty="0" smtClean="0">
                <a:solidFill>
                  <a:schemeClr val="accent5">
                    <a:lumMod val="50000"/>
                  </a:schemeClr>
                </a:solidFill>
              </a:rPr>
              <a:t>Consistency and standards </a:t>
            </a:r>
          </a:p>
          <a:p>
            <a:pPr marL="596646" indent="-514350">
              <a:buFont typeface="+mj-lt"/>
              <a:buAutoNum type="arabicPeriod"/>
            </a:pPr>
            <a:r>
              <a:rPr lang="en-US" dirty="0" smtClean="0">
                <a:solidFill>
                  <a:schemeClr val="accent5">
                    <a:lumMod val="50000"/>
                  </a:schemeClr>
                </a:solidFill>
              </a:rPr>
              <a:t>Error prevention </a:t>
            </a:r>
          </a:p>
          <a:p>
            <a:pPr marL="596646" indent="-514350">
              <a:buFont typeface="+mj-lt"/>
              <a:buAutoNum type="arabicPeriod"/>
            </a:pPr>
            <a:r>
              <a:rPr lang="en-US" dirty="0" smtClean="0">
                <a:solidFill>
                  <a:schemeClr val="accent5">
                    <a:lumMod val="50000"/>
                  </a:schemeClr>
                </a:solidFill>
              </a:rPr>
              <a:t>Recognition rather than recall </a:t>
            </a:r>
          </a:p>
          <a:p>
            <a:pPr marL="596646" indent="-514350">
              <a:buFont typeface="+mj-lt"/>
              <a:buAutoNum type="arabicPeriod"/>
            </a:pPr>
            <a:r>
              <a:rPr lang="en-US" dirty="0" smtClean="0">
                <a:solidFill>
                  <a:schemeClr val="accent5">
                    <a:lumMod val="50000"/>
                  </a:schemeClr>
                </a:solidFill>
              </a:rPr>
              <a:t>Flexibility and efficiency of use </a:t>
            </a:r>
          </a:p>
          <a:p>
            <a:pPr marL="596646" indent="-514350">
              <a:buFont typeface="+mj-lt"/>
              <a:buAutoNum type="arabicPeriod"/>
            </a:pPr>
            <a:r>
              <a:rPr lang="en-US" dirty="0" smtClean="0">
                <a:solidFill>
                  <a:schemeClr val="accent5">
                    <a:lumMod val="50000"/>
                  </a:schemeClr>
                </a:solidFill>
              </a:rPr>
              <a:t>Aesthetic and minimalist design </a:t>
            </a:r>
          </a:p>
          <a:p>
            <a:pPr marL="596646" indent="-514350">
              <a:buFont typeface="+mj-lt"/>
              <a:buAutoNum type="arabicPeriod"/>
            </a:pPr>
            <a:r>
              <a:rPr lang="en-US" dirty="0" smtClean="0">
                <a:solidFill>
                  <a:schemeClr val="accent5">
                    <a:lumMod val="50000"/>
                  </a:schemeClr>
                </a:solidFill>
              </a:rPr>
              <a:t>Help users recognize, diagnose, and recover from errors </a:t>
            </a:r>
          </a:p>
          <a:p>
            <a:pPr marL="596646" indent="-514350">
              <a:buFont typeface="+mj-lt"/>
              <a:buAutoNum type="arabicPeriod"/>
            </a:pPr>
            <a:r>
              <a:rPr lang="en-US" dirty="0" smtClean="0">
                <a:solidFill>
                  <a:schemeClr val="accent5">
                    <a:lumMod val="50000"/>
                  </a:schemeClr>
                </a:solidFill>
              </a:rPr>
              <a:t>Help and documentation (Nielsen, 2001</a:t>
            </a:r>
            <a:r>
              <a:rPr lang="en-US" dirty="0" smtClean="0">
                <a:solidFill>
                  <a:schemeClr val="accent6">
                    <a:lumMod val="75000"/>
                  </a:schemeClr>
                </a:solidFill>
              </a:rPr>
              <a:t>).</a:t>
            </a:r>
          </a:p>
        </p:txBody>
      </p:sp>
      <p:sp>
        <p:nvSpPr>
          <p:cNvPr id="4" name="TextBox 3"/>
          <p:cNvSpPr txBox="1"/>
          <p:nvPr/>
        </p:nvSpPr>
        <p:spPr>
          <a:xfrm>
            <a:off x="1066800" y="1676400"/>
            <a:ext cx="7010400" cy="646331"/>
          </a:xfrm>
          <a:prstGeom prst="rect">
            <a:avLst/>
          </a:prstGeom>
          <a:noFill/>
        </p:spPr>
        <p:txBody>
          <a:bodyPr wrap="square" rtlCol="0">
            <a:spAutoFit/>
          </a:bodyPr>
          <a:lstStyle/>
          <a:p>
            <a:pPr algn="ctr">
              <a:buNone/>
            </a:pPr>
            <a:r>
              <a:rPr lang="en-US" dirty="0" smtClean="0">
                <a:solidFill>
                  <a:schemeClr val="accent5">
                    <a:lumMod val="50000"/>
                  </a:schemeClr>
                </a:solidFill>
              </a:rPr>
              <a:t>User-Centered Design: asks designers to understand the needs and capabilities of the likely users" (Hawthorn, 2007, p. 335).</a:t>
            </a:r>
          </a:p>
        </p:txBody>
      </p:sp>
      <p:pic>
        <p:nvPicPr>
          <p:cNvPr id="6" name="Picture 5" descr="stairs.jpg"/>
          <p:cNvPicPr>
            <a:picLocks noChangeAspect="1"/>
          </p:cNvPicPr>
          <p:nvPr/>
        </p:nvPicPr>
        <p:blipFill>
          <a:blip r:embed="rId3" cstate="print"/>
          <a:stretch>
            <a:fillRect/>
          </a:stretch>
        </p:blipFill>
        <p:spPr>
          <a:xfrm>
            <a:off x="5594349" y="3474556"/>
            <a:ext cx="2482849" cy="1653576"/>
          </a:xfrm>
          <a:prstGeom prst="rect">
            <a:avLst/>
          </a:prstGeom>
        </p:spPr>
      </p:pic>
      <p:pic>
        <p:nvPicPr>
          <p:cNvPr id="7" name="Picture 6" descr="searchInterface.png"/>
          <p:cNvPicPr>
            <a:picLocks noChangeAspect="1"/>
          </p:cNvPicPr>
          <p:nvPr/>
        </p:nvPicPr>
        <p:blipFill>
          <a:blip r:embed="rId4" cstate="print"/>
          <a:stretch>
            <a:fillRect/>
          </a:stretch>
        </p:blipFill>
        <p:spPr>
          <a:xfrm>
            <a:off x="1066800" y="361950"/>
            <a:ext cx="2921000" cy="847612"/>
          </a:xfrm>
          <a:prstGeom prst="rect">
            <a:avLst/>
          </a:prstGeom>
        </p:spPr>
      </p:pic>
      <p:sp>
        <p:nvSpPr>
          <p:cNvPr id="9" name="Rounded Rectangle 8"/>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lstStyle/>
          <a:p>
            <a:r>
              <a:rPr lang="en-US" dirty="0" smtClean="0"/>
              <a:t>Usability</a:t>
            </a:r>
            <a:endParaRPr lang="en-US" dirty="0"/>
          </a:p>
        </p:txBody>
      </p:sp>
      <p:sp>
        <p:nvSpPr>
          <p:cNvPr id="3" name="Content Placeholder 2"/>
          <p:cNvSpPr>
            <a:spLocks noGrp="1"/>
          </p:cNvSpPr>
          <p:nvPr>
            <p:ph idx="1"/>
          </p:nvPr>
        </p:nvSpPr>
        <p:spPr>
          <a:xfrm>
            <a:off x="1066800" y="1447800"/>
            <a:ext cx="5334000" cy="4800600"/>
          </a:xfrm>
        </p:spPr>
        <p:txBody>
          <a:bodyPr>
            <a:normAutofit fontScale="47500" lnSpcReduction="20000"/>
          </a:bodyPr>
          <a:lstStyle/>
          <a:p>
            <a:pPr>
              <a:buNone/>
            </a:pPr>
            <a:r>
              <a:rPr lang="en-US" dirty="0" smtClean="0"/>
              <a:t>Research-Based Web Design &amp; Usability Guidelines</a:t>
            </a:r>
          </a:p>
          <a:p>
            <a:pPr marL="596646" indent="-514350">
              <a:buFont typeface="+mj-lt"/>
              <a:buAutoNum type="arabicPeriod"/>
            </a:pPr>
            <a:r>
              <a:rPr lang="en-US" dirty="0" smtClean="0"/>
              <a:t>Ensure that the results of user searches provide the precise information being sought, and in a format that matches user's expectations. </a:t>
            </a:r>
          </a:p>
          <a:p>
            <a:pPr marL="596646" indent="-514350">
              <a:buFont typeface="+mj-lt"/>
              <a:buAutoNum type="arabicPeriod"/>
            </a:pPr>
            <a:r>
              <a:rPr lang="en-US" dirty="0" smtClean="0"/>
              <a:t>Design search engines to search the entire site, or clearly communicate which part of the site will be searched. </a:t>
            </a:r>
          </a:p>
          <a:p>
            <a:pPr marL="596646" indent="-514350">
              <a:buFont typeface="+mj-lt"/>
              <a:buAutoNum type="arabicPeriod"/>
            </a:pPr>
            <a:r>
              <a:rPr lang="en-US" dirty="0" smtClean="0"/>
              <a:t>Treat user-entered upper- and lowercase letters as equivalent when entered as search terms. </a:t>
            </a:r>
          </a:p>
          <a:p>
            <a:pPr marL="596646" indent="-514350">
              <a:buFont typeface="+mj-lt"/>
              <a:buAutoNum type="arabicPeriod"/>
            </a:pPr>
            <a:r>
              <a:rPr lang="en-US" dirty="0" smtClean="0"/>
              <a:t>Provide a search option on each page of a content rich Web site. </a:t>
            </a:r>
          </a:p>
          <a:p>
            <a:pPr marL="596646" indent="-514350">
              <a:buFont typeface="+mj-lt"/>
              <a:buAutoNum type="arabicPeriod"/>
            </a:pPr>
            <a:r>
              <a:rPr lang="en-US" dirty="0" smtClean="0"/>
              <a:t>Construct a Web site's search engine to respond to user's terminology. </a:t>
            </a:r>
          </a:p>
          <a:p>
            <a:pPr marL="596646" indent="-514350">
              <a:buFont typeface="+mj-lt"/>
              <a:buAutoNum type="arabicPeriod"/>
            </a:pPr>
            <a:r>
              <a:rPr lang="en-US" dirty="0" smtClean="0"/>
              <a:t>Structure the search engine to accommodate users who enter a small number of words. </a:t>
            </a:r>
          </a:p>
          <a:p>
            <a:pPr marL="596646" indent="-514350">
              <a:buFont typeface="+mj-lt"/>
              <a:buAutoNum type="arabicPeriod"/>
            </a:pPr>
            <a:r>
              <a:rPr lang="en-US" dirty="0" smtClean="0"/>
              <a:t>If more than one type of search option is provided, ensure that users are aware of all the different types of search options and how each is best used. </a:t>
            </a:r>
          </a:p>
          <a:p>
            <a:pPr marL="596646" indent="-514350">
              <a:buFont typeface="+mj-lt"/>
              <a:buAutoNum type="arabicPeriod"/>
            </a:pPr>
            <a:r>
              <a:rPr lang="en-US" dirty="0" smtClean="0"/>
              <a:t> Include specific hints to improve search performance. </a:t>
            </a:r>
          </a:p>
          <a:p>
            <a:pPr marL="596646" indent="-514350">
              <a:buFont typeface="+mj-lt"/>
              <a:buAutoNum type="arabicPeriod"/>
            </a:pPr>
            <a:r>
              <a:rPr lang="en-US" dirty="0" smtClean="0"/>
              <a:t> Provide templates to facilitate the use of search engines (U.S. Department of Health and Human Services, 2009). </a:t>
            </a:r>
            <a:endParaRPr lang="en-US" dirty="0"/>
          </a:p>
        </p:txBody>
      </p:sp>
      <p:pic>
        <p:nvPicPr>
          <p:cNvPr id="4" name="Picture 3" descr="research-basedWebDesign.tiff"/>
          <p:cNvPicPr>
            <a:picLocks noChangeAspect="1"/>
          </p:cNvPicPr>
          <p:nvPr/>
        </p:nvPicPr>
        <p:blipFill>
          <a:blip r:embed="rId3" cstate="print"/>
          <a:stretch>
            <a:fillRect/>
          </a:stretch>
        </p:blipFill>
        <p:spPr>
          <a:xfrm>
            <a:off x="6324600" y="1447800"/>
            <a:ext cx="2588727" cy="4537075"/>
          </a:xfrm>
          <a:prstGeom prst="rect">
            <a:avLst/>
          </a:prstGeom>
        </p:spPr>
      </p:pic>
      <p:pic>
        <p:nvPicPr>
          <p:cNvPr id="5" name="Picture 4" descr="searchInterface.png"/>
          <p:cNvPicPr>
            <a:picLocks noChangeAspect="1"/>
          </p:cNvPicPr>
          <p:nvPr/>
        </p:nvPicPr>
        <p:blipFill>
          <a:blip r:embed="rId4" cstate="print"/>
          <a:stretch>
            <a:fillRect/>
          </a:stretch>
        </p:blipFill>
        <p:spPr>
          <a:xfrm>
            <a:off x="1066800" y="361950"/>
            <a:ext cx="2921000" cy="847612"/>
          </a:xfrm>
          <a:prstGeom prst="rect">
            <a:avLst/>
          </a:prstGeom>
        </p:spPr>
      </p:pic>
      <p:sp>
        <p:nvSpPr>
          <p:cNvPr id="7" name="Rounded Rectangle 6"/>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lstStyle/>
          <a:p>
            <a:r>
              <a:rPr lang="en-US" dirty="0" smtClean="0"/>
              <a:t>Usability</a:t>
            </a:r>
            <a:endParaRPr lang="en-US" dirty="0"/>
          </a:p>
        </p:txBody>
      </p:sp>
      <p:sp>
        <p:nvSpPr>
          <p:cNvPr id="3" name="Content Placeholder 2"/>
          <p:cNvSpPr>
            <a:spLocks noGrp="1"/>
          </p:cNvSpPr>
          <p:nvPr>
            <p:ph idx="1"/>
          </p:nvPr>
        </p:nvSpPr>
        <p:spPr>
          <a:xfrm>
            <a:off x="1066800" y="1447800"/>
            <a:ext cx="7010400" cy="1524000"/>
          </a:xfrm>
        </p:spPr>
        <p:txBody>
          <a:bodyPr>
            <a:normAutofit lnSpcReduction="10000"/>
          </a:bodyPr>
          <a:lstStyle/>
          <a:p>
            <a:pPr>
              <a:buNone/>
            </a:pPr>
            <a:r>
              <a:rPr lang="en-US" dirty="0" smtClean="0">
                <a:solidFill>
                  <a:schemeClr val="accent5">
                    <a:lumMod val="50000"/>
                  </a:schemeClr>
                </a:solidFill>
              </a:rPr>
              <a:t>"Less like messaging back and forth and more like face-to-face human-to-human conversation" </a:t>
            </a:r>
            <a:r>
              <a:rPr lang="en-US" sz="1800" dirty="0" smtClean="0">
                <a:solidFill>
                  <a:schemeClr val="accent5">
                    <a:lumMod val="50000"/>
                  </a:schemeClr>
                </a:solidFill>
              </a:rPr>
              <a:t>(Negroponte, 1995. p. 99)</a:t>
            </a:r>
            <a:endParaRPr lang="en-US" sz="1800" dirty="0">
              <a:solidFill>
                <a:schemeClr val="accent5">
                  <a:lumMod val="50000"/>
                </a:schemeClr>
              </a:solidFill>
            </a:endParaRPr>
          </a:p>
        </p:txBody>
      </p:sp>
      <p:sp>
        <p:nvSpPr>
          <p:cNvPr id="4" name="TextBox 3"/>
          <p:cNvSpPr txBox="1"/>
          <p:nvPr/>
        </p:nvSpPr>
        <p:spPr>
          <a:xfrm>
            <a:off x="1066800" y="2971800"/>
            <a:ext cx="7010400" cy="2062103"/>
          </a:xfrm>
          <a:prstGeom prst="rect">
            <a:avLst/>
          </a:prstGeom>
          <a:noFill/>
        </p:spPr>
        <p:txBody>
          <a:bodyPr wrap="square" rtlCol="0">
            <a:spAutoFit/>
          </a:bodyPr>
          <a:lstStyle/>
          <a:p>
            <a:r>
              <a:rPr lang="en-US" dirty="0" smtClean="0">
                <a:solidFill>
                  <a:schemeClr val="accent5">
                    <a:lumMod val="50000"/>
                  </a:schemeClr>
                </a:solidFill>
              </a:rPr>
              <a:t>AS: Our research shows that the most effective search terms are those submitted by the user, from a user's interaction with another person about their topic, and terms they identify on the  screen from retrieved output. Stimulating users to talk with someone or thing (or agent) about their information problem helps generate terms and look at the results for additional terms.</a:t>
            </a:r>
          </a:p>
          <a:p>
            <a:endParaRPr lang="en-US" sz="2000" dirty="0" smtClean="0">
              <a:solidFill>
                <a:schemeClr val="accent5">
                  <a:lumMod val="50000"/>
                </a:schemeClr>
              </a:solidFill>
            </a:endParaRPr>
          </a:p>
        </p:txBody>
      </p:sp>
      <p:pic>
        <p:nvPicPr>
          <p:cNvPr id="5" name="Picture 4" descr="searchInterface.png"/>
          <p:cNvPicPr>
            <a:picLocks noChangeAspect="1"/>
          </p:cNvPicPr>
          <p:nvPr/>
        </p:nvPicPr>
        <p:blipFill>
          <a:blip r:embed="rId3" cstate="print"/>
          <a:stretch>
            <a:fillRect/>
          </a:stretch>
        </p:blipFill>
        <p:spPr>
          <a:xfrm>
            <a:off x="1066800" y="361950"/>
            <a:ext cx="2921000" cy="847612"/>
          </a:xfrm>
          <a:prstGeom prst="rect">
            <a:avLst/>
          </a:prstGeom>
        </p:spPr>
      </p:pic>
      <p:sp>
        <p:nvSpPr>
          <p:cNvPr id="7" name="TextBox 6"/>
          <p:cNvSpPr txBox="1"/>
          <p:nvPr/>
        </p:nvSpPr>
        <p:spPr>
          <a:xfrm>
            <a:off x="1066800" y="5035551"/>
            <a:ext cx="7010400" cy="677108"/>
          </a:xfrm>
          <a:prstGeom prst="rect">
            <a:avLst/>
          </a:prstGeom>
          <a:noFill/>
        </p:spPr>
        <p:txBody>
          <a:bodyPr wrap="square" rtlCol="0">
            <a:spAutoFit/>
          </a:bodyPr>
          <a:lstStyle/>
          <a:p>
            <a:r>
              <a:rPr lang="en-US" sz="2000" dirty="0" smtClean="0">
                <a:solidFill>
                  <a:schemeClr val="accent5">
                    <a:lumMod val="50000"/>
                  </a:schemeClr>
                </a:solidFill>
              </a:rPr>
              <a:t>CW: Hey, those sound like classic reference librarian techniques!</a:t>
            </a:r>
          </a:p>
          <a:p>
            <a:endParaRPr lang="en-US" dirty="0"/>
          </a:p>
        </p:txBody>
      </p:sp>
      <p:sp>
        <p:nvSpPr>
          <p:cNvPr id="8" name="Rounded Rectangle 7"/>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987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lstStyle/>
          <a:p>
            <a:r>
              <a:rPr lang="en-US" dirty="0" smtClean="0"/>
              <a:t>Usability Testing</a:t>
            </a:r>
            <a:endParaRPr lang="en-US" dirty="0"/>
          </a:p>
        </p:txBody>
      </p:sp>
      <p:sp>
        <p:nvSpPr>
          <p:cNvPr id="3" name="Content Placeholder 2"/>
          <p:cNvSpPr>
            <a:spLocks noGrp="1"/>
          </p:cNvSpPr>
          <p:nvPr>
            <p:ph idx="1"/>
          </p:nvPr>
        </p:nvSpPr>
        <p:spPr>
          <a:xfrm>
            <a:off x="1066800" y="1447800"/>
            <a:ext cx="7010400" cy="1752600"/>
          </a:xfrm>
        </p:spPr>
        <p:txBody>
          <a:bodyPr>
            <a:normAutofit fontScale="55000" lnSpcReduction="20000"/>
          </a:bodyPr>
          <a:lstStyle/>
          <a:p>
            <a:pPr>
              <a:buNone/>
            </a:pPr>
            <a:endParaRPr lang="en-US" dirty="0" smtClean="0"/>
          </a:p>
          <a:p>
            <a:pPr marL="0" indent="0">
              <a:buNone/>
            </a:pPr>
            <a:r>
              <a:rPr lang="en-US" sz="3800" dirty="0" smtClean="0">
                <a:solidFill>
                  <a:schemeClr val="accent5">
                    <a:lumMod val="50000"/>
                  </a:schemeClr>
                </a:solidFill>
              </a:rPr>
              <a:t>"I have little respect for testing and evaluation in interface research. My argument, perhaps arrogant, is that if you have to test </a:t>
            </a:r>
            <a:r>
              <a:rPr lang="en-US" sz="3800" dirty="0" err="1" smtClean="0">
                <a:solidFill>
                  <a:schemeClr val="accent5">
                    <a:lumMod val="50000"/>
                  </a:schemeClr>
                </a:solidFill>
              </a:rPr>
              <a:t>someting</a:t>
            </a:r>
            <a:r>
              <a:rPr lang="en-US" sz="3800" dirty="0" smtClean="0">
                <a:solidFill>
                  <a:schemeClr val="accent5">
                    <a:lumMod val="50000"/>
                  </a:schemeClr>
                </a:solidFill>
              </a:rPr>
              <a:t> carefully to see the difference it makes, then it is not making enough of a difference in the first place." (Negroponte 1995, p. 99) </a:t>
            </a:r>
          </a:p>
          <a:p>
            <a:pPr>
              <a:buNone/>
            </a:pPr>
            <a:endParaRPr lang="en-US" dirty="0" smtClean="0"/>
          </a:p>
          <a:p>
            <a:pPr>
              <a:buNone/>
            </a:pPr>
            <a:endParaRPr lang="en-US" dirty="0" smtClean="0"/>
          </a:p>
          <a:p>
            <a:pPr>
              <a:buNone/>
            </a:pPr>
            <a:endParaRPr lang="en-US" dirty="0"/>
          </a:p>
        </p:txBody>
      </p:sp>
      <p:pic>
        <p:nvPicPr>
          <p:cNvPr id="4" name="Picture 3" descr="Morville-simple.tiff"/>
          <p:cNvPicPr>
            <a:picLocks noChangeAspect="1"/>
          </p:cNvPicPr>
          <p:nvPr/>
        </p:nvPicPr>
        <p:blipFill>
          <a:blip r:embed="rId3" cstate="print"/>
          <a:stretch>
            <a:fillRect/>
          </a:stretch>
        </p:blipFill>
        <p:spPr>
          <a:xfrm>
            <a:off x="3622676" y="3276600"/>
            <a:ext cx="4527550" cy="2131502"/>
          </a:xfrm>
          <a:prstGeom prst="rect">
            <a:avLst/>
          </a:prstGeom>
        </p:spPr>
      </p:pic>
      <p:sp>
        <p:nvSpPr>
          <p:cNvPr id="5" name="TextBox 4"/>
          <p:cNvSpPr txBox="1"/>
          <p:nvPr/>
        </p:nvSpPr>
        <p:spPr>
          <a:xfrm>
            <a:off x="1066800" y="3867150"/>
            <a:ext cx="2628900" cy="1098550"/>
          </a:xfrm>
          <a:prstGeom prst="rect">
            <a:avLst/>
          </a:prstGeom>
          <a:noFill/>
        </p:spPr>
        <p:txBody>
          <a:bodyPr wrap="square" rtlCol="0">
            <a:spAutoFit/>
          </a:bodyPr>
          <a:lstStyle/>
          <a:p>
            <a:r>
              <a:rPr lang="en-US" sz="2400" dirty="0" smtClean="0"/>
              <a:t>Don’t over-simplify the search process! </a:t>
            </a:r>
          </a:p>
          <a:p>
            <a:endParaRPr lang="en-US" dirty="0"/>
          </a:p>
        </p:txBody>
      </p:sp>
      <p:sp>
        <p:nvSpPr>
          <p:cNvPr id="6" name="TextBox 5"/>
          <p:cNvSpPr txBox="1"/>
          <p:nvPr/>
        </p:nvSpPr>
        <p:spPr>
          <a:xfrm>
            <a:off x="5886450" y="5327650"/>
            <a:ext cx="2133600" cy="246221"/>
          </a:xfrm>
          <a:prstGeom prst="rect">
            <a:avLst/>
          </a:prstGeom>
          <a:noFill/>
        </p:spPr>
        <p:txBody>
          <a:bodyPr wrap="square" rtlCol="0">
            <a:spAutoFit/>
          </a:bodyPr>
          <a:lstStyle/>
          <a:p>
            <a:pPr algn="r"/>
            <a:r>
              <a:rPr lang="en-US" sz="1000" dirty="0" smtClean="0"/>
              <a:t>(</a:t>
            </a:r>
            <a:r>
              <a:rPr lang="en-US" sz="1000" dirty="0" err="1" smtClean="0"/>
              <a:t>Morville</a:t>
            </a:r>
            <a:r>
              <a:rPr lang="en-US" sz="1000" dirty="0" smtClean="0"/>
              <a:t> &amp; Rosenfeld, 2007)</a:t>
            </a:r>
            <a:endParaRPr lang="en-US" sz="1000" dirty="0"/>
          </a:p>
        </p:txBody>
      </p:sp>
      <p:pic>
        <p:nvPicPr>
          <p:cNvPr id="7" name="Picture 6" descr="searchInterface.png"/>
          <p:cNvPicPr>
            <a:picLocks noChangeAspect="1"/>
          </p:cNvPicPr>
          <p:nvPr/>
        </p:nvPicPr>
        <p:blipFill>
          <a:blip r:embed="rId4" cstate="print"/>
          <a:stretch>
            <a:fillRect/>
          </a:stretch>
        </p:blipFill>
        <p:spPr>
          <a:xfrm>
            <a:off x="1066800" y="361950"/>
            <a:ext cx="2921000" cy="847612"/>
          </a:xfrm>
          <a:prstGeom prst="rect">
            <a:avLst/>
          </a:prstGeom>
        </p:spPr>
      </p:pic>
      <p:sp>
        <p:nvSpPr>
          <p:cNvPr id="9" name="Rounded Rectangle 8"/>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87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279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lstStyle/>
          <a:p>
            <a:pPr algn="r"/>
            <a:r>
              <a:rPr lang="en-US" dirty="0" smtClean="0"/>
              <a:t>Usability Testing</a:t>
            </a:r>
            <a:endParaRPr lang="en-US" dirty="0"/>
          </a:p>
        </p:txBody>
      </p:sp>
      <p:sp>
        <p:nvSpPr>
          <p:cNvPr id="3" name="Content Placeholder 2"/>
          <p:cNvSpPr>
            <a:spLocks noGrp="1"/>
          </p:cNvSpPr>
          <p:nvPr>
            <p:ph idx="1"/>
          </p:nvPr>
        </p:nvSpPr>
        <p:spPr/>
        <p:txBody>
          <a:bodyPr>
            <a:normAutofit/>
          </a:bodyPr>
          <a:lstStyle/>
          <a:p>
            <a:pPr>
              <a:buNone/>
            </a:pPr>
            <a:r>
              <a:rPr lang="en-US" dirty="0" smtClean="0"/>
              <a:t>Tools to use for usability testing:</a:t>
            </a:r>
          </a:p>
          <a:p>
            <a:r>
              <a:rPr lang="en-US" dirty="0" smtClean="0"/>
              <a:t>Personas</a:t>
            </a:r>
          </a:p>
          <a:p>
            <a:r>
              <a:rPr lang="en-US" dirty="0" smtClean="0"/>
              <a:t>Search analytics</a:t>
            </a:r>
          </a:p>
          <a:p>
            <a:r>
              <a:rPr lang="en-US" dirty="0" smtClean="0"/>
              <a:t>Contextual inquiry</a:t>
            </a:r>
          </a:p>
          <a:p>
            <a:r>
              <a:rPr lang="en-US" dirty="0" smtClean="0"/>
              <a:t>Task analysis</a:t>
            </a:r>
          </a:p>
          <a:p>
            <a:r>
              <a:rPr lang="en-US" dirty="0" smtClean="0"/>
              <a:t>Surveys and focus groups</a:t>
            </a:r>
          </a:p>
          <a:p>
            <a:pPr>
              <a:buNone/>
            </a:pPr>
            <a:r>
              <a:rPr lang="en-US" dirty="0" smtClean="0"/>
              <a:t>  </a:t>
            </a:r>
            <a:r>
              <a:rPr lang="en-US" sz="1000" dirty="0" smtClean="0"/>
              <a:t>(</a:t>
            </a:r>
            <a:r>
              <a:rPr lang="en-US" sz="1000" dirty="0" err="1" smtClean="0"/>
              <a:t>Morville</a:t>
            </a:r>
            <a:r>
              <a:rPr lang="en-US" sz="1000" dirty="0" smtClean="0"/>
              <a:t> and Rosenfeld, 2007).</a:t>
            </a:r>
            <a:r>
              <a:rPr lang="en-US" dirty="0" smtClean="0"/>
              <a:t> </a:t>
            </a:r>
            <a:endParaRPr lang="en-US" dirty="0"/>
          </a:p>
        </p:txBody>
      </p:sp>
      <p:pic>
        <p:nvPicPr>
          <p:cNvPr id="4" name="Picture 3" descr="focus.jpg"/>
          <p:cNvPicPr>
            <a:picLocks noChangeAspect="1"/>
          </p:cNvPicPr>
          <p:nvPr/>
        </p:nvPicPr>
        <p:blipFill>
          <a:blip r:embed="rId3" cstate="print"/>
          <a:stretch>
            <a:fillRect/>
          </a:stretch>
        </p:blipFill>
        <p:spPr>
          <a:xfrm>
            <a:off x="4572000" y="2187575"/>
            <a:ext cx="3518930" cy="2343607"/>
          </a:xfrm>
          <a:prstGeom prst="rect">
            <a:avLst/>
          </a:prstGeom>
        </p:spPr>
      </p:pic>
      <p:pic>
        <p:nvPicPr>
          <p:cNvPr id="5" name="Picture 4" descr="searchInterface.png"/>
          <p:cNvPicPr>
            <a:picLocks noChangeAspect="1"/>
          </p:cNvPicPr>
          <p:nvPr/>
        </p:nvPicPr>
        <p:blipFill>
          <a:blip r:embed="rId4" cstate="print"/>
          <a:stretch>
            <a:fillRect/>
          </a:stretch>
        </p:blipFill>
        <p:spPr>
          <a:xfrm>
            <a:off x="1066800" y="361950"/>
            <a:ext cx="2921000" cy="847612"/>
          </a:xfrm>
          <a:prstGeom prst="rect">
            <a:avLst/>
          </a:prstGeom>
        </p:spPr>
      </p:pic>
      <p:sp>
        <p:nvSpPr>
          <p:cNvPr id="7" name="Rounded Rectangle 6"/>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987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279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572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lstStyle/>
          <a:p>
            <a:r>
              <a:rPr lang="en-US" dirty="0" smtClean="0"/>
              <a:t>Design</a:t>
            </a:r>
            <a:endParaRPr lang="en-US" dirty="0"/>
          </a:p>
        </p:txBody>
      </p:sp>
      <p:sp>
        <p:nvSpPr>
          <p:cNvPr id="3" name="Content Placeholder 2"/>
          <p:cNvSpPr>
            <a:spLocks noGrp="1"/>
          </p:cNvSpPr>
          <p:nvPr>
            <p:ph idx="1"/>
          </p:nvPr>
        </p:nvSpPr>
        <p:spPr>
          <a:xfrm>
            <a:off x="1066800" y="1530350"/>
            <a:ext cx="7010400" cy="685800"/>
          </a:xfrm>
        </p:spPr>
        <p:txBody>
          <a:bodyPr>
            <a:normAutofit/>
          </a:bodyPr>
          <a:lstStyle/>
          <a:p>
            <a:pPr>
              <a:buNone/>
            </a:pPr>
            <a:r>
              <a:rPr lang="en-US" dirty="0" smtClean="0"/>
              <a:t>Design features to assist users.</a:t>
            </a:r>
          </a:p>
          <a:p>
            <a:pPr>
              <a:buNone/>
            </a:pPr>
            <a:endParaRPr lang="en-US" dirty="0"/>
          </a:p>
        </p:txBody>
      </p:sp>
      <p:pic>
        <p:nvPicPr>
          <p:cNvPr id="4" name="Picture 3" descr="Picture 3.png"/>
          <p:cNvPicPr>
            <a:picLocks noChangeAspect="1"/>
          </p:cNvPicPr>
          <p:nvPr/>
        </p:nvPicPr>
        <p:blipFill>
          <a:blip r:embed="rId3" cstate="print"/>
          <a:stretch>
            <a:fillRect/>
          </a:stretch>
        </p:blipFill>
        <p:spPr>
          <a:xfrm>
            <a:off x="1066800" y="2187575"/>
            <a:ext cx="4139797" cy="2395867"/>
          </a:xfrm>
          <a:prstGeom prst="rect">
            <a:avLst/>
          </a:prstGeom>
        </p:spPr>
      </p:pic>
      <p:sp>
        <p:nvSpPr>
          <p:cNvPr id="5" name="TextBox 4"/>
          <p:cNvSpPr txBox="1"/>
          <p:nvPr/>
        </p:nvSpPr>
        <p:spPr>
          <a:xfrm>
            <a:off x="1139825" y="4524375"/>
            <a:ext cx="1219200" cy="246221"/>
          </a:xfrm>
          <a:prstGeom prst="rect">
            <a:avLst/>
          </a:prstGeom>
          <a:noFill/>
        </p:spPr>
        <p:txBody>
          <a:bodyPr wrap="square" rtlCol="0">
            <a:spAutoFit/>
          </a:bodyPr>
          <a:lstStyle/>
          <a:p>
            <a:r>
              <a:rPr lang="en-US" sz="1000" dirty="0" smtClean="0"/>
              <a:t>(</a:t>
            </a:r>
            <a:r>
              <a:rPr lang="en-US" sz="1000" dirty="0" err="1" smtClean="0"/>
              <a:t>Ferrarra</a:t>
            </a:r>
            <a:r>
              <a:rPr lang="en-US" sz="1000" dirty="0" smtClean="0"/>
              <a:t>, 2007)</a:t>
            </a:r>
            <a:endParaRPr lang="en-US" sz="1000" dirty="0"/>
          </a:p>
        </p:txBody>
      </p:sp>
      <p:pic>
        <p:nvPicPr>
          <p:cNvPr id="6" name="Picture 5" descr="pubmed-explodedTerms.tiff"/>
          <p:cNvPicPr>
            <a:picLocks noChangeAspect="1"/>
          </p:cNvPicPr>
          <p:nvPr/>
        </p:nvPicPr>
        <p:blipFill>
          <a:blip r:embed="rId4" cstate="print"/>
          <a:stretch>
            <a:fillRect/>
          </a:stretch>
        </p:blipFill>
        <p:spPr>
          <a:xfrm>
            <a:off x="4279899" y="3282950"/>
            <a:ext cx="3765549" cy="2723058"/>
          </a:xfrm>
          <a:prstGeom prst="rect">
            <a:avLst/>
          </a:prstGeom>
        </p:spPr>
      </p:pic>
      <p:pic>
        <p:nvPicPr>
          <p:cNvPr id="7" name="Picture 6" descr="searchInterface.png"/>
          <p:cNvPicPr>
            <a:picLocks noChangeAspect="1"/>
          </p:cNvPicPr>
          <p:nvPr/>
        </p:nvPicPr>
        <p:blipFill>
          <a:blip r:embed="rId5" cstate="print"/>
          <a:stretch>
            <a:fillRect/>
          </a:stretch>
        </p:blipFill>
        <p:spPr>
          <a:xfrm>
            <a:off x="1066800" y="361950"/>
            <a:ext cx="2921000" cy="847612"/>
          </a:xfrm>
          <a:prstGeom prst="rect">
            <a:avLst/>
          </a:prstGeom>
        </p:spPr>
      </p:pic>
      <p:sp>
        <p:nvSpPr>
          <p:cNvPr id="9" name="Rounded Rectangle 8"/>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87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279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572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864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mazon02.tiff">
            <a:hlinkClick r:id="rId3"/>
          </p:cNvPr>
          <p:cNvPicPr>
            <a:picLocks noChangeAspect="1"/>
          </p:cNvPicPr>
          <p:nvPr/>
        </p:nvPicPr>
        <p:blipFill>
          <a:blip r:embed="rId4" cstate="print"/>
          <a:stretch>
            <a:fillRect/>
          </a:stretch>
        </p:blipFill>
        <p:spPr>
          <a:xfrm>
            <a:off x="1066800" y="3355975"/>
            <a:ext cx="3482628" cy="1971675"/>
          </a:xfrm>
          <a:prstGeom prst="rect">
            <a:avLst/>
          </a:prstGeom>
        </p:spPr>
      </p:pic>
      <p:sp>
        <p:nvSpPr>
          <p:cNvPr id="2" name="Title 1"/>
          <p:cNvSpPr>
            <a:spLocks noGrp="1"/>
          </p:cNvSpPr>
          <p:nvPr>
            <p:ph type="title"/>
          </p:nvPr>
        </p:nvSpPr>
        <p:spPr>
          <a:xfrm>
            <a:off x="4060825" y="274638"/>
            <a:ext cx="3943350" cy="1143000"/>
          </a:xfrm>
        </p:spPr>
        <p:txBody>
          <a:bodyPr/>
          <a:lstStyle/>
          <a:p>
            <a:r>
              <a:rPr lang="en-US" dirty="0" smtClean="0"/>
              <a:t>Design</a:t>
            </a:r>
            <a:endParaRPr lang="en-US" dirty="0"/>
          </a:p>
        </p:txBody>
      </p:sp>
      <p:sp>
        <p:nvSpPr>
          <p:cNvPr id="3" name="Content Placeholder 2"/>
          <p:cNvSpPr>
            <a:spLocks noGrp="1"/>
          </p:cNvSpPr>
          <p:nvPr>
            <p:ph idx="1"/>
          </p:nvPr>
        </p:nvSpPr>
        <p:spPr>
          <a:xfrm>
            <a:off x="1066800" y="1447800"/>
            <a:ext cx="7010400" cy="1295400"/>
          </a:xfrm>
        </p:spPr>
        <p:txBody>
          <a:bodyPr>
            <a:normAutofit/>
          </a:bodyPr>
          <a:lstStyle/>
          <a:p>
            <a:pPr marL="0" indent="0" algn="ctr">
              <a:buNone/>
            </a:pPr>
            <a:r>
              <a:rPr lang="en-US" sz="2400" dirty="0" smtClean="0">
                <a:solidFill>
                  <a:schemeClr val="accent5">
                    <a:lumMod val="50000"/>
                  </a:schemeClr>
                </a:solidFill>
              </a:rPr>
              <a:t>"Essentially, building a faceted taxonomy is more of an art that a science and it involves understanding your user's search behaviors" (Lemieux, 2009).</a:t>
            </a:r>
          </a:p>
          <a:p>
            <a:pPr marL="0" indent="0">
              <a:buNone/>
            </a:pPr>
            <a:endParaRPr lang="en-US" dirty="0" smtClean="0"/>
          </a:p>
        </p:txBody>
      </p:sp>
      <p:sp>
        <p:nvSpPr>
          <p:cNvPr id="4" name="TextBox 3"/>
          <p:cNvSpPr txBox="1"/>
          <p:nvPr/>
        </p:nvSpPr>
        <p:spPr>
          <a:xfrm>
            <a:off x="4572000" y="3209925"/>
            <a:ext cx="3505200" cy="2585323"/>
          </a:xfrm>
          <a:prstGeom prst="rect">
            <a:avLst/>
          </a:prstGeom>
          <a:noFill/>
        </p:spPr>
        <p:txBody>
          <a:bodyPr wrap="square" rtlCol="0">
            <a:spAutoFit/>
          </a:bodyPr>
          <a:lstStyle/>
          <a:p>
            <a:pPr algn="ctr"/>
            <a:r>
              <a:rPr lang="en-US" sz="2400" dirty="0" smtClean="0">
                <a:solidFill>
                  <a:schemeClr val="accent5">
                    <a:lumMod val="50000"/>
                  </a:schemeClr>
                </a:solidFill>
              </a:rPr>
              <a:t>"Despite the truism that users will not go past the first page of results, they will use obvious tools to refine their searches" (</a:t>
            </a:r>
            <a:r>
              <a:rPr lang="en-US" sz="2400" dirty="0" err="1" smtClean="0">
                <a:solidFill>
                  <a:schemeClr val="accent5">
                    <a:lumMod val="50000"/>
                  </a:schemeClr>
                </a:solidFill>
              </a:rPr>
              <a:t>Turbek</a:t>
            </a:r>
            <a:r>
              <a:rPr lang="en-US" sz="2400" dirty="0" smtClean="0">
                <a:solidFill>
                  <a:schemeClr val="accent5">
                    <a:lumMod val="50000"/>
                  </a:schemeClr>
                </a:solidFill>
              </a:rPr>
              <a:t>, 2008). </a:t>
            </a:r>
          </a:p>
          <a:p>
            <a:endParaRPr lang="en-US" dirty="0"/>
          </a:p>
        </p:txBody>
      </p:sp>
      <p:pic>
        <p:nvPicPr>
          <p:cNvPr id="7" name="Picture 6" descr="searchInterface.png"/>
          <p:cNvPicPr>
            <a:picLocks noChangeAspect="1"/>
          </p:cNvPicPr>
          <p:nvPr/>
        </p:nvPicPr>
        <p:blipFill>
          <a:blip r:embed="rId5" cstate="print"/>
          <a:stretch>
            <a:fillRect/>
          </a:stretch>
        </p:blipFill>
        <p:spPr>
          <a:xfrm>
            <a:off x="1066800" y="361950"/>
            <a:ext cx="2921000" cy="847612"/>
          </a:xfrm>
          <a:prstGeom prst="rect">
            <a:avLst/>
          </a:prstGeom>
        </p:spPr>
      </p:pic>
      <p:sp>
        <p:nvSpPr>
          <p:cNvPr id="9" name="Rounded Rectangle 8"/>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87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279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572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156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864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lstStyle/>
          <a:p>
            <a:r>
              <a:rPr lang="en-US" dirty="0" smtClean="0"/>
              <a:t>Design</a:t>
            </a:r>
            <a:endParaRPr lang="en-US" dirty="0"/>
          </a:p>
        </p:txBody>
      </p:sp>
      <p:grpSp>
        <p:nvGrpSpPr>
          <p:cNvPr id="22" name="Group 21"/>
          <p:cNvGrpSpPr/>
          <p:nvPr/>
        </p:nvGrpSpPr>
        <p:grpSpPr>
          <a:xfrm>
            <a:off x="1139825" y="1603375"/>
            <a:ext cx="3200400" cy="2590800"/>
            <a:chOff x="1447800" y="1447800"/>
            <a:chExt cx="3200400" cy="2590800"/>
          </a:xfrm>
        </p:grpSpPr>
        <p:sp>
          <p:nvSpPr>
            <p:cNvPr id="4" name="Rounded Rectangle 3"/>
            <p:cNvSpPr/>
            <p:nvPr/>
          </p:nvSpPr>
          <p:spPr>
            <a:xfrm>
              <a:off x="1447800" y="1447800"/>
              <a:ext cx="3200400" cy="259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133600" y="1600200"/>
              <a:ext cx="1752600" cy="22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00200" y="1981200"/>
              <a:ext cx="533400" cy="1752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86000" y="2133600"/>
              <a:ext cx="1828800" cy="1323439"/>
            </a:xfrm>
            <a:prstGeom prst="rect">
              <a:avLst/>
            </a:prstGeom>
            <a:noFill/>
          </p:spPr>
          <p:txBody>
            <a:bodyPr wrap="square" rtlCol="0">
              <a:spAutoFit/>
            </a:bodyPr>
            <a:lstStyle/>
            <a:p>
              <a:r>
                <a:rPr lang="en-US" sz="800" dirty="0" err="1" smtClean="0"/>
                <a:t>Lorem</a:t>
              </a:r>
              <a:r>
                <a:rPr lang="en-US" sz="800" dirty="0" smtClean="0"/>
                <a:t> </a:t>
              </a:r>
              <a:r>
                <a:rPr lang="en-US" sz="800" dirty="0" err="1" smtClean="0"/>
                <a:t>ipsum</a:t>
              </a:r>
              <a:r>
                <a:rPr lang="en-US" sz="800" dirty="0" smtClean="0"/>
                <a:t> dolor sit </a:t>
              </a:r>
              <a:r>
                <a:rPr lang="en-US" sz="800" dirty="0" err="1" smtClean="0"/>
                <a:t>amet</a:t>
              </a:r>
              <a:r>
                <a:rPr lang="en-US" sz="800" dirty="0" smtClean="0"/>
                <a:t>, </a:t>
              </a:r>
              <a:r>
                <a:rPr lang="en-US" sz="800" dirty="0" err="1" smtClean="0"/>
                <a:t>consectetur</a:t>
              </a:r>
              <a:r>
                <a:rPr lang="en-US" sz="800" dirty="0" smtClean="0"/>
                <a:t> </a:t>
              </a:r>
              <a:r>
                <a:rPr lang="en-US" sz="800" dirty="0" err="1" smtClean="0"/>
                <a:t>adipiscing</a:t>
              </a:r>
              <a:r>
                <a:rPr lang="en-US" sz="800" dirty="0" smtClean="0"/>
                <a:t> </a:t>
              </a:r>
              <a:r>
                <a:rPr lang="en-US" sz="800" dirty="0" err="1" smtClean="0"/>
                <a:t>elit</a:t>
              </a:r>
              <a:r>
                <a:rPr lang="en-US" sz="800" dirty="0" smtClean="0"/>
                <a:t>. </a:t>
              </a:r>
              <a:r>
                <a:rPr lang="en-US" sz="800" dirty="0" err="1" smtClean="0"/>
                <a:t>Morbi</a:t>
              </a:r>
              <a:r>
                <a:rPr lang="en-US" sz="800" dirty="0" smtClean="0"/>
                <a:t> </a:t>
              </a:r>
              <a:r>
                <a:rPr lang="en-US" sz="800" dirty="0" err="1" smtClean="0"/>
                <a:t>tincidunt</a:t>
              </a:r>
              <a:r>
                <a:rPr lang="en-US" sz="800" dirty="0" smtClean="0"/>
                <a:t> mi </a:t>
              </a:r>
              <a:r>
                <a:rPr lang="en-US" sz="800" dirty="0" err="1" smtClean="0"/>
                <a:t>nec</a:t>
              </a:r>
              <a:r>
                <a:rPr lang="en-US" sz="800" dirty="0" smtClean="0"/>
                <a:t> </a:t>
              </a:r>
              <a:r>
                <a:rPr lang="en-US" sz="800" dirty="0" err="1" smtClean="0"/>
                <a:t>erat</a:t>
              </a:r>
              <a:r>
                <a:rPr lang="en-US" sz="800" dirty="0" smtClean="0"/>
                <a:t> </a:t>
              </a:r>
              <a:r>
                <a:rPr lang="en-US" sz="800" dirty="0" err="1" smtClean="0"/>
                <a:t>sodales</a:t>
              </a:r>
              <a:r>
                <a:rPr lang="en-US" sz="800" dirty="0" smtClean="0"/>
                <a:t> </a:t>
              </a:r>
              <a:r>
                <a:rPr lang="en-US" sz="800" dirty="0" err="1" smtClean="0"/>
                <a:t>consectetur</a:t>
              </a:r>
              <a:r>
                <a:rPr lang="en-US" sz="800" dirty="0" smtClean="0"/>
                <a:t>. </a:t>
              </a:r>
              <a:r>
                <a:rPr lang="en-US" sz="800" dirty="0" err="1" smtClean="0"/>
                <a:t>Nullam</a:t>
              </a:r>
              <a:r>
                <a:rPr lang="en-US" sz="800" dirty="0" smtClean="0"/>
                <a:t> </a:t>
              </a:r>
              <a:r>
                <a:rPr lang="en-US" sz="800" dirty="0" err="1" smtClean="0"/>
                <a:t>nec</a:t>
              </a:r>
              <a:r>
                <a:rPr lang="en-US" sz="800" dirty="0" smtClean="0"/>
                <a:t> </a:t>
              </a:r>
              <a:r>
                <a:rPr lang="en-US" sz="800" dirty="0" err="1" smtClean="0"/>
                <a:t>augue</a:t>
              </a:r>
              <a:r>
                <a:rPr lang="en-US" sz="800" dirty="0" smtClean="0"/>
                <a:t> non </a:t>
              </a:r>
              <a:r>
                <a:rPr lang="en-US" sz="800" dirty="0" err="1" smtClean="0"/>
                <a:t>nulla</a:t>
              </a:r>
              <a:r>
                <a:rPr lang="en-US" sz="800" dirty="0" smtClean="0"/>
                <a:t> </a:t>
              </a:r>
              <a:r>
                <a:rPr lang="en-US" sz="800" dirty="0" err="1" smtClean="0"/>
                <a:t>eleifend</a:t>
              </a:r>
              <a:r>
                <a:rPr lang="en-US" sz="800" dirty="0" smtClean="0"/>
                <a:t> </a:t>
              </a:r>
              <a:r>
                <a:rPr lang="en-US" sz="800" dirty="0" err="1" smtClean="0"/>
                <a:t>tincidunt</a:t>
              </a:r>
              <a:r>
                <a:rPr lang="en-US" sz="800" dirty="0" smtClean="0"/>
                <a:t> in </a:t>
              </a:r>
              <a:r>
                <a:rPr lang="en-US" sz="800" dirty="0" err="1" smtClean="0"/>
                <a:t>quis</a:t>
              </a:r>
              <a:r>
                <a:rPr lang="en-US" sz="800" dirty="0" smtClean="0"/>
                <a:t> </a:t>
              </a:r>
              <a:r>
                <a:rPr lang="en-US" sz="800" dirty="0" err="1" smtClean="0"/>
                <a:t>nunc</a:t>
              </a:r>
              <a:r>
                <a:rPr lang="en-US" sz="800" dirty="0" smtClean="0"/>
                <a:t>. </a:t>
              </a:r>
              <a:r>
                <a:rPr lang="en-US" sz="800" dirty="0" err="1" smtClean="0"/>
                <a:t>Lorem</a:t>
              </a:r>
              <a:r>
                <a:rPr lang="en-US" sz="800" dirty="0" smtClean="0"/>
                <a:t> </a:t>
              </a:r>
              <a:r>
                <a:rPr lang="en-US" sz="800" dirty="0" err="1" smtClean="0"/>
                <a:t>ipsum</a:t>
              </a:r>
              <a:r>
                <a:rPr lang="en-US" sz="800" dirty="0" smtClean="0"/>
                <a:t> dolor sit </a:t>
              </a:r>
              <a:r>
                <a:rPr lang="en-US" sz="800" dirty="0" err="1" smtClean="0"/>
                <a:t>amet</a:t>
              </a:r>
              <a:r>
                <a:rPr lang="en-US" sz="800" dirty="0" smtClean="0"/>
                <a:t>, </a:t>
              </a:r>
              <a:r>
                <a:rPr lang="en-US" sz="800" dirty="0" err="1" smtClean="0"/>
                <a:t>consectetur</a:t>
              </a:r>
              <a:r>
                <a:rPr lang="en-US" sz="800" dirty="0" smtClean="0"/>
                <a:t> </a:t>
              </a:r>
              <a:r>
                <a:rPr lang="en-US" sz="800" dirty="0" err="1" smtClean="0"/>
                <a:t>adipiscing</a:t>
              </a:r>
              <a:r>
                <a:rPr lang="en-US" sz="800" dirty="0" smtClean="0"/>
                <a:t> </a:t>
              </a:r>
              <a:r>
                <a:rPr lang="en-US" sz="800" dirty="0" err="1" smtClean="0"/>
                <a:t>elit</a:t>
              </a:r>
              <a:r>
                <a:rPr lang="en-US" sz="800" dirty="0" smtClean="0"/>
                <a:t>. </a:t>
              </a:r>
              <a:r>
                <a:rPr lang="en-US" sz="800" dirty="0" err="1" smtClean="0"/>
                <a:t>Fusce</a:t>
              </a:r>
              <a:r>
                <a:rPr lang="en-US" sz="800" dirty="0" smtClean="0"/>
                <a:t> non </a:t>
              </a:r>
              <a:r>
                <a:rPr lang="en-US" sz="800" dirty="0" err="1" smtClean="0"/>
                <a:t>arcu</a:t>
              </a:r>
              <a:r>
                <a:rPr lang="en-US" sz="800" dirty="0" smtClean="0"/>
                <a:t> </a:t>
              </a:r>
              <a:r>
                <a:rPr lang="en-US" sz="800" dirty="0" err="1" smtClean="0"/>
                <a:t>nibh</a:t>
              </a:r>
              <a:r>
                <a:rPr lang="en-US" sz="800" dirty="0" smtClean="0"/>
                <a:t>, </a:t>
              </a:r>
              <a:r>
                <a:rPr lang="en-US" sz="800" dirty="0" err="1" smtClean="0"/>
                <a:t>eget</a:t>
              </a:r>
              <a:r>
                <a:rPr lang="en-US" sz="800" dirty="0" smtClean="0"/>
                <a:t> </a:t>
              </a:r>
              <a:r>
                <a:rPr lang="en-US" sz="800" dirty="0" err="1" smtClean="0"/>
                <a:t>aliquam</a:t>
              </a:r>
              <a:r>
                <a:rPr lang="en-US" sz="800" dirty="0" smtClean="0"/>
                <a:t> dui. </a:t>
              </a:r>
              <a:r>
                <a:rPr lang="en-US" sz="800" dirty="0" err="1" smtClean="0"/>
                <a:t>Donec</a:t>
              </a:r>
              <a:r>
                <a:rPr lang="en-US" sz="800" dirty="0" smtClean="0"/>
                <a:t> </a:t>
              </a:r>
              <a:r>
                <a:rPr lang="en-US" sz="800" dirty="0" err="1" smtClean="0"/>
                <a:t>consequat</a:t>
              </a:r>
              <a:r>
                <a:rPr lang="en-US" sz="800" dirty="0" smtClean="0"/>
                <a:t> </a:t>
              </a:r>
              <a:r>
                <a:rPr lang="en-US" sz="800" dirty="0" err="1" smtClean="0"/>
                <a:t>sagittis</a:t>
              </a:r>
              <a:r>
                <a:rPr lang="en-US" sz="800" dirty="0" smtClean="0"/>
                <a:t> </a:t>
              </a:r>
              <a:r>
                <a:rPr lang="en-US" sz="800" dirty="0" err="1" smtClean="0"/>
                <a:t>eros</a:t>
              </a:r>
              <a:r>
                <a:rPr lang="en-US" sz="800" dirty="0" smtClean="0"/>
                <a:t>, sit </a:t>
              </a:r>
              <a:r>
                <a:rPr lang="en-US" sz="800" dirty="0" err="1" smtClean="0"/>
                <a:t>amet</a:t>
              </a:r>
              <a:r>
                <a:rPr lang="en-US" sz="800" dirty="0" smtClean="0"/>
                <a:t> </a:t>
              </a:r>
              <a:r>
                <a:rPr lang="en-US" sz="800" dirty="0" err="1" smtClean="0"/>
                <a:t>pulvinar</a:t>
              </a:r>
              <a:r>
                <a:rPr lang="en-US" sz="800" dirty="0" smtClean="0"/>
                <a:t> </a:t>
              </a:r>
              <a:r>
                <a:rPr lang="en-US" sz="800" dirty="0" err="1" smtClean="0"/>
                <a:t>libero</a:t>
              </a:r>
              <a:r>
                <a:rPr lang="en-US" sz="800" dirty="0" smtClean="0"/>
                <a:t> </a:t>
              </a:r>
              <a:r>
                <a:rPr lang="en-US" sz="800" dirty="0" err="1" smtClean="0"/>
                <a:t>facilisis</a:t>
              </a:r>
              <a:r>
                <a:rPr lang="en-US" sz="800" dirty="0" smtClean="0"/>
                <a:t> et.</a:t>
              </a:r>
              <a:endParaRPr lang="en-US" sz="800" dirty="0"/>
            </a:p>
          </p:txBody>
        </p:sp>
      </p:grpSp>
      <p:grpSp>
        <p:nvGrpSpPr>
          <p:cNvPr id="23" name="Group 22"/>
          <p:cNvGrpSpPr/>
          <p:nvPr/>
        </p:nvGrpSpPr>
        <p:grpSpPr>
          <a:xfrm>
            <a:off x="2965450" y="2479675"/>
            <a:ext cx="3200400" cy="2590800"/>
            <a:chOff x="5638800" y="1524000"/>
            <a:chExt cx="3200400" cy="2590800"/>
          </a:xfrm>
        </p:grpSpPr>
        <p:sp>
          <p:nvSpPr>
            <p:cNvPr id="9" name="Rounded Rectangle 8"/>
            <p:cNvSpPr/>
            <p:nvPr/>
          </p:nvSpPr>
          <p:spPr>
            <a:xfrm>
              <a:off x="5638800" y="1524000"/>
              <a:ext cx="3200400" cy="259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400800" y="1676400"/>
              <a:ext cx="1752600" cy="22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5400000">
              <a:off x="7010400" y="2667000"/>
              <a:ext cx="533400" cy="1752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172200" y="1981200"/>
              <a:ext cx="2209800" cy="1354217"/>
            </a:xfrm>
            <a:prstGeom prst="rect">
              <a:avLst/>
            </a:prstGeom>
            <a:noFill/>
          </p:spPr>
          <p:txBody>
            <a:bodyPr wrap="square" rtlCol="0">
              <a:spAutoFit/>
            </a:bodyPr>
            <a:lstStyle/>
            <a:p>
              <a:r>
                <a:rPr lang="en-US" sz="800" dirty="0" err="1" smtClean="0"/>
                <a:t>Lorem</a:t>
              </a:r>
              <a:r>
                <a:rPr lang="en-US" sz="800" dirty="0" smtClean="0"/>
                <a:t> </a:t>
              </a:r>
              <a:r>
                <a:rPr lang="en-US" sz="800" dirty="0" err="1" smtClean="0"/>
                <a:t>ipsum</a:t>
              </a:r>
              <a:r>
                <a:rPr lang="en-US" sz="800" dirty="0" smtClean="0"/>
                <a:t> dolor sit </a:t>
              </a:r>
              <a:r>
                <a:rPr lang="en-US" sz="800" dirty="0" err="1" smtClean="0"/>
                <a:t>amet</a:t>
              </a:r>
              <a:r>
                <a:rPr lang="en-US" sz="800" dirty="0" smtClean="0"/>
                <a:t>, </a:t>
              </a:r>
              <a:r>
                <a:rPr lang="en-US" sz="800" dirty="0" err="1" smtClean="0"/>
                <a:t>consectetur</a:t>
              </a:r>
              <a:r>
                <a:rPr lang="en-US" sz="800" dirty="0" smtClean="0"/>
                <a:t> </a:t>
              </a:r>
              <a:r>
                <a:rPr lang="en-US" sz="800" dirty="0" err="1" smtClean="0"/>
                <a:t>adipiscing</a:t>
              </a:r>
              <a:r>
                <a:rPr lang="en-US" sz="800" dirty="0" smtClean="0"/>
                <a:t> </a:t>
              </a:r>
              <a:r>
                <a:rPr lang="en-US" sz="800" dirty="0" err="1" smtClean="0"/>
                <a:t>elit</a:t>
              </a:r>
              <a:r>
                <a:rPr lang="en-US" sz="800" dirty="0" smtClean="0"/>
                <a:t>. </a:t>
              </a:r>
              <a:r>
                <a:rPr lang="en-US" sz="800" dirty="0" err="1" smtClean="0"/>
                <a:t>Morbi</a:t>
              </a:r>
              <a:r>
                <a:rPr lang="en-US" sz="800" dirty="0" smtClean="0"/>
                <a:t> </a:t>
              </a:r>
              <a:r>
                <a:rPr lang="en-US" sz="800" dirty="0" err="1" smtClean="0"/>
                <a:t>tincidunt</a:t>
              </a:r>
              <a:r>
                <a:rPr lang="en-US" sz="800" dirty="0" smtClean="0"/>
                <a:t> mi </a:t>
              </a:r>
              <a:r>
                <a:rPr lang="en-US" sz="800" dirty="0" err="1" smtClean="0"/>
                <a:t>nec</a:t>
              </a:r>
              <a:r>
                <a:rPr lang="en-US" sz="800" dirty="0" smtClean="0"/>
                <a:t> </a:t>
              </a:r>
              <a:r>
                <a:rPr lang="en-US" sz="800" dirty="0" err="1" smtClean="0"/>
                <a:t>erat</a:t>
              </a:r>
              <a:r>
                <a:rPr lang="en-US" sz="800" dirty="0" smtClean="0"/>
                <a:t> </a:t>
              </a:r>
              <a:r>
                <a:rPr lang="en-US" sz="800" dirty="0" err="1" smtClean="0"/>
                <a:t>sodales</a:t>
              </a:r>
              <a:r>
                <a:rPr lang="en-US" sz="800" dirty="0" smtClean="0"/>
                <a:t> </a:t>
              </a:r>
              <a:r>
                <a:rPr lang="en-US" sz="800" dirty="0" err="1" smtClean="0"/>
                <a:t>consectetur</a:t>
              </a:r>
              <a:r>
                <a:rPr lang="en-US" sz="800" dirty="0" smtClean="0"/>
                <a:t>. </a:t>
              </a:r>
              <a:r>
                <a:rPr lang="en-US" sz="800" dirty="0" err="1" smtClean="0"/>
                <a:t>Nullam</a:t>
              </a:r>
              <a:r>
                <a:rPr lang="en-US" sz="800" dirty="0" smtClean="0"/>
                <a:t> </a:t>
              </a:r>
              <a:r>
                <a:rPr lang="en-US" sz="800" dirty="0" err="1" smtClean="0"/>
                <a:t>nec</a:t>
              </a:r>
              <a:r>
                <a:rPr lang="en-US" sz="800" dirty="0" smtClean="0"/>
                <a:t> </a:t>
              </a:r>
              <a:r>
                <a:rPr lang="en-US" sz="800" dirty="0" err="1" smtClean="0"/>
                <a:t>augue</a:t>
              </a:r>
              <a:r>
                <a:rPr lang="en-US" sz="800" dirty="0" smtClean="0"/>
                <a:t> non </a:t>
              </a:r>
              <a:r>
                <a:rPr lang="en-US" sz="800" dirty="0" err="1" smtClean="0"/>
                <a:t>nulla</a:t>
              </a:r>
              <a:r>
                <a:rPr lang="en-US" sz="800" dirty="0" smtClean="0"/>
                <a:t> </a:t>
              </a:r>
              <a:r>
                <a:rPr lang="en-US" sz="800" dirty="0" err="1" smtClean="0"/>
                <a:t>eleifend</a:t>
              </a:r>
              <a:r>
                <a:rPr lang="en-US" sz="800" dirty="0" smtClean="0"/>
                <a:t> </a:t>
              </a:r>
              <a:r>
                <a:rPr lang="en-US" sz="800" dirty="0" err="1" smtClean="0"/>
                <a:t>tincidunt</a:t>
              </a:r>
              <a:r>
                <a:rPr lang="en-US" sz="800" dirty="0" smtClean="0"/>
                <a:t> in </a:t>
              </a:r>
              <a:r>
                <a:rPr lang="en-US" sz="800" dirty="0" err="1" smtClean="0"/>
                <a:t>quis</a:t>
              </a:r>
              <a:r>
                <a:rPr lang="en-US" sz="800" dirty="0" smtClean="0"/>
                <a:t> </a:t>
              </a:r>
              <a:r>
                <a:rPr lang="en-US" sz="800" dirty="0" err="1" smtClean="0"/>
                <a:t>nunc</a:t>
              </a:r>
              <a:r>
                <a:rPr lang="en-US" sz="800" dirty="0" smtClean="0"/>
                <a:t>. </a:t>
              </a:r>
              <a:r>
                <a:rPr lang="en-US" sz="800" dirty="0" err="1" smtClean="0"/>
                <a:t>Lorem</a:t>
              </a:r>
              <a:r>
                <a:rPr lang="en-US" sz="800" dirty="0" smtClean="0"/>
                <a:t> </a:t>
              </a:r>
              <a:r>
                <a:rPr lang="en-US" sz="800" dirty="0" err="1" smtClean="0"/>
                <a:t>ipsum</a:t>
              </a:r>
              <a:r>
                <a:rPr lang="en-US" sz="800" dirty="0" smtClean="0"/>
                <a:t> dolor sit </a:t>
              </a:r>
              <a:r>
                <a:rPr lang="en-US" sz="800" dirty="0" err="1" smtClean="0"/>
                <a:t>amet</a:t>
              </a:r>
              <a:r>
                <a:rPr lang="en-US" sz="800" dirty="0" smtClean="0"/>
                <a:t>, </a:t>
              </a:r>
              <a:r>
                <a:rPr lang="en-US" sz="800" dirty="0" err="1" smtClean="0"/>
                <a:t>consectetur</a:t>
              </a:r>
              <a:r>
                <a:rPr lang="en-US" sz="800" dirty="0" smtClean="0"/>
                <a:t> </a:t>
              </a:r>
              <a:r>
                <a:rPr lang="en-US" sz="800" dirty="0" err="1" smtClean="0"/>
                <a:t>adipiscing</a:t>
              </a:r>
              <a:r>
                <a:rPr lang="en-US" sz="800" dirty="0" smtClean="0"/>
                <a:t> </a:t>
              </a:r>
              <a:r>
                <a:rPr lang="en-US" sz="800" dirty="0" err="1" smtClean="0"/>
                <a:t>elit</a:t>
              </a:r>
              <a:r>
                <a:rPr lang="en-US" sz="800" dirty="0" smtClean="0"/>
                <a:t>. </a:t>
              </a:r>
              <a:r>
                <a:rPr lang="en-US" sz="800" dirty="0" err="1" smtClean="0"/>
                <a:t>Fusce</a:t>
              </a:r>
              <a:r>
                <a:rPr lang="en-US" sz="800" dirty="0" smtClean="0"/>
                <a:t> non </a:t>
              </a:r>
              <a:r>
                <a:rPr lang="en-US" sz="800" dirty="0" err="1" smtClean="0"/>
                <a:t>arcu</a:t>
              </a:r>
              <a:r>
                <a:rPr lang="en-US" sz="800" dirty="0" smtClean="0"/>
                <a:t> </a:t>
              </a:r>
              <a:r>
                <a:rPr lang="en-US" sz="800" dirty="0" err="1" smtClean="0"/>
                <a:t>nibh</a:t>
              </a:r>
              <a:r>
                <a:rPr lang="en-US" sz="800" dirty="0" smtClean="0"/>
                <a:t>, </a:t>
              </a:r>
              <a:r>
                <a:rPr lang="en-US" sz="800" dirty="0" err="1" smtClean="0"/>
                <a:t>eget</a:t>
              </a:r>
              <a:r>
                <a:rPr lang="en-US" sz="800" dirty="0" smtClean="0"/>
                <a:t> </a:t>
              </a:r>
              <a:r>
                <a:rPr lang="en-US" sz="800" dirty="0" err="1" smtClean="0"/>
                <a:t>aliquam</a:t>
              </a:r>
              <a:r>
                <a:rPr lang="en-US" sz="800" dirty="0" smtClean="0"/>
                <a:t> dui. </a:t>
              </a:r>
              <a:r>
                <a:rPr lang="en-US" sz="800" dirty="0" err="1" smtClean="0"/>
                <a:t>Donec</a:t>
              </a:r>
              <a:r>
                <a:rPr lang="en-US" sz="800" dirty="0" smtClean="0"/>
                <a:t> </a:t>
              </a:r>
              <a:r>
                <a:rPr lang="en-US" sz="800" dirty="0" err="1" smtClean="0"/>
                <a:t>consequat</a:t>
              </a:r>
              <a:r>
                <a:rPr lang="en-US" sz="800" dirty="0" smtClean="0"/>
                <a:t> </a:t>
              </a:r>
              <a:r>
                <a:rPr lang="en-US" sz="800" dirty="0" err="1" smtClean="0"/>
                <a:t>sagittis</a:t>
              </a:r>
              <a:r>
                <a:rPr lang="en-US" sz="800" dirty="0" smtClean="0"/>
                <a:t> </a:t>
              </a:r>
              <a:r>
                <a:rPr lang="en-US" sz="800" dirty="0" err="1" smtClean="0"/>
                <a:t>eros</a:t>
              </a:r>
              <a:r>
                <a:rPr lang="en-US" sz="800" dirty="0" smtClean="0"/>
                <a:t>, sit </a:t>
              </a:r>
              <a:r>
                <a:rPr lang="en-US" sz="800" dirty="0" err="1" smtClean="0"/>
                <a:t>amet</a:t>
              </a:r>
              <a:r>
                <a:rPr lang="en-US" sz="800" dirty="0" smtClean="0"/>
                <a:t> </a:t>
              </a:r>
              <a:r>
                <a:rPr lang="en-US" sz="800" dirty="0" err="1" smtClean="0"/>
                <a:t>pulvinar</a:t>
              </a:r>
              <a:r>
                <a:rPr lang="en-US" sz="800" dirty="0" smtClean="0"/>
                <a:t> </a:t>
              </a:r>
              <a:r>
                <a:rPr lang="en-US" sz="800" dirty="0" err="1" smtClean="0"/>
                <a:t>libero</a:t>
              </a:r>
              <a:r>
                <a:rPr lang="en-US" sz="800" dirty="0" smtClean="0"/>
                <a:t> </a:t>
              </a:r>
              <a:r>
                <a:rPr lang="en-US" sz="800" dirty="0" err="1" smtClean="0"/>
                <a:t>facilisis</a:t>
              </a:r>
              <a:r>
                <a:rPr lang="en-US" sz="800" dirty="0" smtClean="0"/>
                <a:t> et.</a:t>
              </a:r>
            </a:p>
            <a:p>
              <a:endParaRPr lang="en-US" dirty="0"/>
            </a:p>
          </p:txBody>
        </p:sp>
      </p:grpSp>
      <p:grpSp>
        <p:nvGrpSpPr>
          <p:cNvPr id="24" name="Group 23"/>
          <p:cNvGrpSpPr/>
          <p:nvPr/>
        </p:nvGrpSpPr>
        <p:grpSpPr>
          <a:xfrm>
            <a:off x="4864100" y="3429000"/>
            <a:ext cx="3200400" cy="2590800"/>
            <a:chOff x="5943600" y="4038600"/>
            <a:chExt cx="3200400" cy="2590800"/>
          </a:xfrm>
        </p:grpSpPr>
        <p:sp>
          <p:nvSpPr>
            <p:cNvPr id="8" name="Rounded Rectangle 7"/>
            <p:cNvSpPr/>
            <p:nvPr/>
          </p:nvSpPr>
          <p:spPr>
            <a:xfrm>
              <a:off x="5943600" y="4038600"/>
              <a:ext cx="3200400" cy="259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705600" y="4191000"/>
              <a:ext cx="1752600" cy="22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5400000">
              <a:off x="7315200" y="3886200"/>
              <a:ext cx="533400" cy="1752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705600" y="5105400"/>
              <a:ext cx="1905000" cy="1477328"/>
            </a:xfrm>
            <a:prstGeom prst="rect">
              <a:avLst/>
            </a:prstGeom>
            <a:noFill/>
          </p:spPr>
          <p:txBody>
            <a:bodyPr wrap="square" rtlCol="0">
              <a:spAutoFit/>
            </a:bodyPr>
            <a:lstStyle/>
            <a:p>
              <a:r>
                <a:rPr lang="en-US" sz="800" dirty="0" err="1" smtClean="0"/>
                <a:t>Lorem</a:t>
              </a:r>
              <a:r>
                <a:rPr lang="en-US" sz="800" dirty="0" smtClean="0"/>
                <a:t> </a:t>
              </a:r>
              <a:r>
                <a:rPr lang="en-US" sz="800" dirty="0" err="1" smtClean="0"/>
                <a:t>ipsum</a:t>
              </a:r>
              <a:r>
                <a:rPr lang="en-US" sz="800" dirty="0" smtClean="0"/>
                <a:t> dolor sit </a:t>
              </a:r>
              <a:r>
                <a:rPr lang="en-US" sz="800" dirty="0" err="1" smtClean="0"/>
                <a:t>amet</a:t>
              </a:r>
              <a:r>
                <a:rPr lang="en-US" sz="800" dirty="0" smtClean="0"/>
                <a:t>, </a:t>
              </a:r>
              <a:r>
                <a:rPr lang="en-US" sz="800" dirty="0" err="1" smtClean="0"/>
                <a:t>consectetur</a:t>
              </a:r>
              <a:r>
                <a:rPr lang="en-US" sz="800" dirty="0" smtClean="0"/>
                <a:t> </a:t>
              </a:r>
              <a:r>
                <a:rPr lang="en-US" sz="800" dirty="0" err="1" smtClean="0"/>
                <a:t>adipiscing</a:t>
              </a:r>
              <a:r>
                <a:rPr lang="en-US" sz="800" dirty="0" smtClean="0"/>
                <a:t> </a:t>
              </a:r>
              <a:r>
                <a:rPr lang="en-US" sz="800" dirty="0" err="1" smtClean="0"/>
                <a:t>elit</a:t>
              </a:r>
              <a:r>
                <a:rPr lang="en-US" sz="800" dirty="0" smtClean="0"/>
                <a:t>. </a:t>
              </a:r>
              <a:r>
                <a:rPr lang="en-US" sz="800" dirty="0" err="1" smtClean="0"/>
                <a:t>Morbi</a:t>
              </a:r>
              <a:r>
                <a:rPr lang="en-US" sz="800" dirty="0" smtClean="0"/>
                <a:t> </a:t>
              </a:r>
              <a:r>
                <a:rPr lang="en-US" sz="800" dirty="0" err="1" smtClean="0"/>
                <a:t>tincidunt</a:t>
              </a:r>
              <a:r>
                <a:rPr lang="en-US" sz="800" dirty="0" smtClean="0"/>
                <a:t> mi </a:t>
              </a:r>
              <a:r>
                <a:rPr lang="en-US" sz="800" dirty="0" err="1" smtClean="0"/>
                <a:t>nec</a:t>
              </a:r>
              <a:r>
                <a:rPr lang="en-US" sz="800" dirty="0" smtClean="0"/>
                <a:t> </a:t>
              </a:r>
              <a:r>
                <a:rPr lang="en-US" sz="800" dirty="0" err="1" smtClean="0"/>
                <a:t>erat</a:t>
              </a:r>
              <a:r>
                <a:rPr lang="en-US" sz="800" dirty="0" smtClean="0"/>
                <a:t> </a:t>
              </a:r>
              <a:r>
                <a:rPr lang="en-US" sz="800" dirty="0" err="1" smtClean="0"/>
                <a:t>sodales</a:t>
              </a:r>
              <a:r>
                <a:rPr lang="en-US" sz="800" dirty="0" smtClean="0"/>
                <a:t> </a:t>
              </a:r>
              <a:r>
                <a:rPr lang="en-US" sz="800" dirty="0" err="1" smtClean="0"/>
                <a:t>consectetur</a:t>
              </a:r>
              <a:r>
                <a:rPr lang="en-US" sz="800" dirty="0" smtClean="0"/>
                <a:t>. </a:t>
              </a:r>
              <a:r>
                <a:rPr lang="en-US" sz="800" dirty="0" err="1" smtClean="0"/>
                <a:t>Nullam</a:t>
              </a:r>
              <a:r>
                <a:rPr lang="en-US" sz="800" dirty="0" smtClean="0"/>
                <a:t> </a:t>
              </a:r>
              <a:r>
                <a:rPr lang="en-US" sz="800" dirty="0" err="1" smtClean="0"/>
                <a:t>nec</a:t>
              </a:r>
              <a:r>
                <a:rPr lang="en-US" sz="800" dirty="0" smtClean="0"/>
                <a:t> </a:t>
              </a:r>
              <a:r>
                <a:rPr lang="en-US" sz="800" dirty="0" err="1" smtClean="0"/>
                <a:t>augue</a:t>
              </a:r>
              <a:r>
                <a:rPr lang="en-US" sz="800" dirty="0" smtClean="0"/>
                <a:t> non </a:t>
              </a:r>
              <a:r>
                <a:rPr lang="en-US" sz="800" dirty="0" err="1" smtClean="0"/>
                <a:t>nulla</a:t>
              </a:r>
              <a:r>
                <a:rPr lang="en-US" sz="800" dirty="0" smtClean="0"/>
                <a:t> </a:t>
              </a:r>
              <a:r>
                <a:rPr lang="en-US" sz="800" dirty="0" err="1" smtClean="0"/>
                <a:t>eleifend</a:t>
              </a:r>
              <a:r>
                <a:rPr lang="en-US" sz="800" dirty="0" smtClean="0"/>
                <a:t> </a:t>
              </a:r>
              <a:r>
                <a:rPr lang="en-US" sz="800" dirty="0" err="1" smtClean="0"/>
                <a:t>tincidunt</a:t>
              </a:r>
              <a:r>
                <a:rPr lang="en-US" sz="800" dirty="0" smtClean="0"/>
                <a:t> in </a:t>
              </a:r>
              <a:r>
                <a:rPr lang="en-US" sz="800" dirty="0" err="1" smtClean="0"/>
                <a:t>quis</a:t>
              </a:r>
              <a:r>
                <a:rPr lang="en-US" sz="800" dirty="0" smtClean="0"/>
                <a:t> </a:t>
              </a:r>
              <a:r>
                <a:rPr lang="en-US" sz="800" dirty="0" err="1" smtClean="0"/>
                <a:t>nunc</a:t>
              </a:r>
              <a:r>
                <a:rPr lang="en-US" sz="800" dirty="0" smtClean="0"/>
                <a:t>. </a:t>
              </a:r>
              <a:r>
                <a:rPr lang="en-US" sz="800" dirty="0" err="1" smtClean="0"/>
                <a:t>Lorem</a:t>
              </a:r>
              <a:r>
                <a:rPr lang="en-US" sz="800" dirty="0" smtClean="0"/>
                <a:t> </a:t>
              </a:r>
              <a:r>
                <a:rPr lang="en-US" sz="800" dirty="0" err="1" smtClean="0"/>
                <a:t>ipsum</a:t>
              </a:r>
              <a:r>
                <a:rPr lang="en-US" sz="800" dirty="0" smtClean="0"/>
                <a:t> dolor sit </a:t>
              </a:r>
              <a:r>
                <a:rPr lang="en-US" sz="800" dirty="0" err="1" smtClean="0"/>
                <a:t>amet</a:t>
              </a:r>
              <a:r>
                <a:rPr lang="en-US" sz="800" dirty="0" smtClean="0"/>
                <a:t>, </a:t>
              </a:r>
              <a:r>
                <a:rPr lang="en-US" sz="800" dirty="0" err="1" smtClean="0"/>
                <a:t>consectetur</a:t>
              </a:r>
              <a:r>
                <a:rPr lang="en-US" sz="800" dirty="0" smtClean="0"/>
                <a:t> </a:t>
              </a:r>
              <a:r>
                <a:rPr lang="en-US" sz="800" dirty="0" err="1" smtClean="0"/>
                <a:t>adipiscing</a:t>
              </a:r>
              <a:r>
                <a:rPr lang="en-US" sz="800" dirty="0" smtClean="0"/>
                <a:t> </a:t>
              </a:r>
              <a:r>
                <a:rPr lang="en-US" sz="800" dirty="0" err="1" smtClean="0"/>
                <a:t>elit</a:t>
              </a:r>
              <a:r>
                <a:rPr lang="en-US" sz="800" dirty="0" smtClean="0"/>
                <a:t>. </a:t>
              </a:r>
              <a:r>
                <a:rPr lang="en-US" sz="800" dirty="0" err="1" smtClean="0"/>
                <a:t>Fusce</a:t>
              </a:r>
              <a:r>
                <a:rPr lang="en-US" sz="800" dirty="0" smtClean="0"/>
                <a:t> non </a:t>
              </a:r>
              <a:r>
                <a:rPr lang="en-US" sz="800" dirty="0" err="1" smtClean="0"/>
                <a:t>arcu</a:t>
              </a:r>
              <a:r>
                <a:rPr lang="en-US" sz="800" dirty="0" smtClean="0"/>
                <a:t> </a:t>
              </a:r>
              <a:r>
                <a:rPr lang="en-US" sz="800" dirty="0" err="1" smtClean="0"/>
                <a:t>nibh</a:t>
              </a:r>
              <a:r>
                <a:rPr lang="en-US" sz="800" dirty="0" smtClean="0"/>
                <a:t>, </a:t>
              </a:r>
              <a:r>
                <a:rPr lang="en-US" sz="800" dirty="0" err="1" smtClean="0"/>
                <a:t>eget</a:t>
              </a:r>
              <a:r>
                <a:rPr lang="en-US" sz="800" dirty="0" smtClean="0"/>
                <a:t> </a:t>
              </a:r>
              <a:r>
                <a:rPr lang="en-US" sz="800" dirty="0" err="1" smtClean="0"/>
                <a:t>aliquam</a:t>
              </a:r>
              <a:r>
                <a:rPr lang="en-US" sz="800" dirty="0" smtClean="0"/>
                <a:t> dui. </a:t>
              </a:r>
              <a:r>
                <a:rPr lang="en-US" sz="800" dirty="0" err="1" smtClean="0"/>
                <a:t>Donec</a:t>
              </a:r>
              <a:r>
                <a:rPr lang="en-US" sz="800" dirty="0" smtClean="0"/>
                <a:t> </a:t>
              </a:r>
              <a:r>
                <a:rPr lang="en-US" sz="800" dirty="0" err="1" smtClean="0"/>
                <a:t>consequat</a:t>
              </a:r>
              <a:r>
                <a:rPr lang="en-US" sz="800" dirty="0" smtClean="0"/>
                <a:t> </a:t>
              </a:r>
              <a:r>
                <a:rPr lang="en-US" sz="800" dirty="0" err="1" smtClean="0"/>
                <a:t>sagittis</a:t>
              </a:r>
              <a:r>
                <a:rPr lang="en-US" sz="800" dirty="0" smtClean="0"/>
                <a:t> </a:t>
              </a:r>
              <a:r>
                <a:rPr lang="en-US" sz="800" dirty="0" err="1" smtClean="0"/>
                <a:t>eros</a:t>
              </a:r>
              <a:r>
                <a:rPr lang="en-US" sz="800" dirty="0" smtClean="0"/>
                <a:t>, sit </a:t>
              </a:r>
              <a:r>
                <a:rPr lang="en-US" sz="800" dirty="0" err="1" smtClean="0"/>
                <a:t>amet</a:t>
              </a:r>
              <a:r>
                <a:rPr lang="en-US" sz="800" dirty="0" smtClean="0"/>
                <a:t> </a:t>
              </a:r>
              <a:r>
                <a:rPr lang="en-US" sz="800" dirty="0" err="1" smtClean="0"/>
                <a:t>pulvinar</a:t>
              </a:r>
              <a:r>
                <a:rPr lang="en-US" sz="800" dirty="0" smtClean="0"/>
                <a:t> </a:t>
              </a:r>
              <a:r>
                <a:rPr lang="en-US" sz="800" dirty="0" err="1" smtClean="0"/>
                <a:t>libero</a:t>
              </a:r>
              <a:r>
                <a:rPr lang="en-US" sz="800" dirty="0" smtClean="0"/>
                <a:t> </a:t>
              </a:r>
              <a:r>
                <a:rPr lang="en-US" sz="800" dirty="0" err="1" smtClean="0"/>
                <a:t>facilisis</a:t>
              </a:r>
              <a:r>
                <a:rPr lang="en-US" sz="800" dirty="0" smtClean="0"/>
                <a:t> et.</a:t>
              </a:r>
            </a:p>
            <a:p>
              <a:endParaRPr lang="en-US" dirty="0"/>
            </a:p>
          </p:txBody>
        </p:sp>
      </p:grpSp>
      <p:pic>
        <p:nvPicPr>
          <p:cNvPr id="19" name="Picture 18" descr="searchInterface.png"/>
          <p:cNvPicPr>
            <a:picLocks noChangeAspect="1"/>
          </p:cNvPicPr>
          <p:nvPr/>
        </p:nvPicPr>
        <p:blipFill>
          <a:blip r:embed="rId3" cstate="print"/>
          <a:stretch>
            <a:fillRect/>
          </a:stretch>
        </p:blipFill>
        <p:spPr>
          <a:xfrm>
            <a:off x="1066800" y="361950"/>
            <a:ext cx="2921000" cy="847612"/>
          </a:xfrm>
          <a:prstGeom prst="rect">
            <a:avLst/>
          </a:prstGeom>
        </p:spPr>
      </p:pic>
      <p:sp>
        <p:nvSpPr>
          <p:cNvPr id="25" name="Rounded Rectangle 24"/>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987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279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4572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156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864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448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normAutofit/>
          </a:bodyPr>
          <a:lstStyle/>
          <a:p>
            <a:r>
              <a:rPr lang="en-US" dirty="0" smtClean="0"/>
              <a:t>Design</a:t>
            </a:r>
            <a:endParaRPr lang="en-US" dirty="0"/>
          </a:p>
        </p:txBody>
      </p:sp>
      <p:pic>
        <p:nvPicPr>
          <p:cNvPr id="4" name="Content Placeholder 3" descr="enquiro_heatmap.png"/>
          <p:cNvPicPr>
            <a:picLocks noGrp="1" noChangeAspect="1"/>
          </p:cNvPicPr>
          <p:nvPr>
            <p:ph idx="1"/>
          </p:nvPr>
        </p:nvPicPr>
        <p:blipFill>
          <a:blip r:embed="rId3" cstate="print"/>
          <a:stretch>
            <a:fillRect/>
          </a:stretch>
        </p:blipFill>
        <p:spPr>
          <a:xfrm>
            <a:off x="920750" y="1384300"/>
            <a:ext cx="2743200" cy="4172134"/>
          </a:xfrm>
        </p:spPr>
      </p:pic>
      <p:sp>
        <p:nvSpPr>
          <p:cNvPr id="5" name="TextBox 4"/>
          <p:cNvSpPr txBox="1"/>
          <p:nvPr/>
        </p:nvSpPr>
        <p:spPr>
          <a:xfrm>
            <a:off x="1066800" y="5473700"/>
            <a:ext cx="1447800" cy="246221"/>
          </a:xfrm>
          <a:prstGeom prst="rect">
            <a:avLst/>
          </a:prstGeom>
          <a:noFill/>
        </p:spPr>
        <p:txBody>
          <a:bodyPr wrap="square" rtlCol="0">
            <a:spAutoFit/>
          </a:bodyPr>
          <a:lstStyle/>
          <a:p>
            <a:r>
              <a:rPr lang="en-US" sz="1000" dirty="0" smtClean="0"/>
              <a:t>(Hearst, 2009)</a:t>
            </a:r>
            <a:endParaRPr lang="en-US" sz="1000" dirty="0"/>
          </a:p>
        </p:txBody>
      </p:sp>
      <p:sp>
        <p:nvSpPr>
          <p:cNvPr id="6" name="TextBox 5"/>
          <p:cNvSpPr txBox="1"/>
          <p:nvPr/>
        </p:nvSpPr>
        <p:spPr>
          <a:xfrm>
            <a:off x="4419600" y="1600200"/>
            <a:ext cx="3657600" cy="1938992"/>
          </a:xfrm>
          <a:prstGeom prst="rect">
            <a:avLst/>
          </a:prstGeom>
          <a:noFill/>
        </p:spPr>
        <p:txBody>
          <a:bodyPr wrap="square" rtlCol="0">
            <a:spAutoFit/>
          </a:bodyPr>
          <a:lstStyle/>
          <a:p>
            <a:r>
              <a:rPr lang="en-US" sz="2400" dirty="0" smtClean="0"/>
              <a:t>Screen Layout: Users looked to the top left corner of the screen first and then their eyes moved across and don the screen. </a:t>
            </a:r>
            <a:endParaRPr lang="en-US" sz="2400" dirty="0"/>
          </a:p>
        </p:txBody>
      </p:sp>
      <p:sp>
        <p:nvSpPr>
          <p:cNvPr id="7" name="TextBox 6"/>
          <p:cNvSpPr txBox="1"/>
          <p:nvPr/>
        </p:nvSpPr>
        <p:spPr>
          <a:xfrm>
            <a:off x="4352925" y="5692775"/>
            <a:ext cx="1600200" cy="369332"/>
          </a:xfrm>
          <a:prstGeom prst="rect">
            <a:avLst/>
          </a:prstGeom>
          <a:noFill/>
        </p:spPr>
        <p:txBody>
          <a:bodyPr wrap="square" rtlCol="0">
            <a:spAutoFit/>
          </a:bodyPr>
          <a:lstStyle/>
          <a:p>
            <a:r>
              <a:rPr lang="en-US" dirty="0" smtClean="0"/>
              <a:t>Edward </a:t>
            </a:r>
            <a:r>
              <a:rPr lang="en-US" dirty="0" err="1" smtClean="0"/>
              <a:t>Tufte</a:t>
            </a:r>
            <a:endParaRPr lang="en-US" dirty="0"/>
          </a:p>
        </p:txBody>
      </p:sp>
      <p:pic>
        <p:nvPicPr>
          <p:cNvPr id="8" name="Picture 7" descr="Visual_Display.png"/>
          <p:cNvPicPr>
            <a:picLocks noChangeAspect="1"/>
          </p:cNvPicPr>
          <p:nvPr/>
        </p:nvPicPr>
        <p:blipFill>
          <a:blip r:embed="rId4" cstate="print"/>
          <a:stretch>
            <a:fillRect/>
          </a:stretch>
        </p:blipFill>
        <p:spPr>
          <a:xfrm>
            <a:off x="6029220" y="3136901"/>
            <a:ext cx="2047979" cy="2847974"/>
          </a:xfrm>
          <a:prstGeom prst="rect">
            <a:avLst/>
          </a:prstGeom>
        </p:spPr>
      </p:pic>
      <p:pic>
        <p:nvPicPr>
          <p:cNvPr id="9" name="Picture 8" descr="searchInterface.png"/>
          <p:cNvPicPr>
            <a:picLocks noChangeAspect="1"/>
          </p:cNvPicPr>
          <p:nvPr/>
        </p:nvPicPr>
        <p:blipFill>
          <a:blip r:embed="rId5" cstate="print"/>
          <a:stretch>
            <a:fillRect/>
          </a:stretch>
        </p:blipFill>
        <p:spPr>
          <a:xfrm>
            <a:off x="1066800" y="361950"/>
            <a:ext cx="2921000" cy="847612"/>
          </a:xfrm>
          <a:prstGeom prst="rect">
            <a:avLst/>
          </a:prstGeom>
        </p:spPr>
      </p:pic>
      <p:sp>
        <p:nvSpPr>
          <p:cNvPr id="11" name="Rounded Rectangle 10"/>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987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279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572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156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864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740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448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lstStyle/>
          <a:p>
            <a:r>
              <a:rPr lang="en-US" dirty="0" smtClean="0"/>
              <a:t>Design</a:t>
            </a:r>
            <a:endParaRPr lang="en-US" dirty="0"/>
          </a:p>
        </p:txBody>
      </p:sp>
      <p:sp>
        <p:nvSpPr>
          <p:cNvPr id="3" name="Content Placeholder 2"/>
          <p:cNvSpPr>
            <a:spLocks noGrp="1"/>
          </p:cNvSpPr>
          <p:nvPr>
            <p:ph idx="1"/>
          </p:nvPr>
        </p:nvSpPr>
        <p:spPr>
          <a:xfrm>
            <a:off x="1066800" y="1676400"/>
            <a:ext cx="7010400" cy="609600"/>
          </a:xfrm>
        </p:spPr>
        <p:txBody>
          <a:bodyPr>
            <a:normAutofit fontScale="92500"/>
          </a:bodyPr>
          <a:lstStyle/>
          <a:p>
            <a:pPr>
              <a:buNone/>
            </a:pPr>
            <a:r>
              <a:rPr lang="en-US" dirty="0" smtClean="0"/>
              <a:t>Alternative methods of displaying results:</a:t>
            </a:r>
          </a:p>
          <a:p>
            <a:pPr>
              <a:buNone/>
            </a:pPr>
            <a:endParaRPr lang="en-US" dirty="0"/>
          </a:p>
        </p:txBody>
      </p:sp>
      <p:pic>
        <p:nvPicPr>
          <p:cNvPr id="4" name="Picture 3" descr="livePlasma1.tiff"/>
          <p:cNvPicPr>
            <a:picLocks noChangeAspect="1"/>
          </p:cNvPicPr>
          <p:nvPr/>
        </p:nvPicPr>
        <p:blipFill>
          <a:blip r:embed="rId3" cstate="print"/>
          <a:stretch>
            <a:fillRect/>
          </a:stretch>
        </p:blipFill>
        <p:spPr>
          <a:xfrm>
            <a:off x="1066800" y="2552700"/>
            <a:ext cx="3885073" cy="2895600"/>
          </a:xfrm>
          <a:prstGeom prst="rect">
            <a:avLst/>
          </a:prstGeom>
        </p:spPr>
      </p:pic>
      <p:sp>
        <p:nvSpPr>
          <p:cNvPr id="5" name="TextBox 4"/>
          <p:cNvSpPr txBox="1"/>
          <p:nvPr/>
        </p:nvSpPr>
        <p:spPr>
          <a:xfrm>
            <a:off x="1066800" y="5473700"/>
            <a:ext cx="1676400" cy="246221"/>
          </a:xfrm>
          <a:prstGeom prst="rect">
            <a:avLst/>
          </a:prstGeom>
          <a:noFill/>
        </p:spPr>
        <p:txBody>
          <a:bodyPr wrap="square" rtlCol="0">
            <a:spAutoFit/>
          </a:bodyPr>
          <a:lstStyle/>
          <a:p>
            <a:r>
              <a:rPr lang="en-US" sz="1000" dirty="0" smtClean="0"/>
              <a:t>(</a:t>
            </a:r>
            <a:r>
              <a:rPr lang="en-US" sz="1000" dirty="0" err="1" smtClean="0"/>
              <a:t>LivePlasma</a:t>
            </a:r>
            <a:r>
              <a:rPr lang="en-US" sz="1000" dirty="0" smtClean="0"/>
              <a:t>, 2009)</a:t>
            </a:r>
            <a:endParaRPr lang="en-US" sz="1000" dirty="0"/>
          </a:p>
        </p:txBody>
      </p:sp>
      <p:pic>
        <p:nvPicPr>
          <p:cNvPr id="1026" name="Picture 2"/>
          <p:cNvPicPr>
            <a:picLocks noChangeAspect="1" noChangeArrowheads="1"/>
          </p:cNvPicPr>
          <p:nvPr/>
        </p:nvPicPr>
        <p:blipFill>
          <a:blip r:embed="rId4" cstate="print"/>
          <a:srcRect/>
          <a:stretch>
            <a:fillRect/>
          </a:stretch>
        </p:blipFill>
        <p:spPr bwMode="auto">
          <a:xfrm>
            <a:off x="5156200" y="2552700"/>
            <a:ext cx="2940189" cy="2978149"/>
          </a:xfrm>
          <a:prstGeom prst="rect">
            <a:avLst/>
          </a:prstGeom>
          <a:noFill/>
          <a:ln w="9525">
            <a:noFill/>
            <a:miter lim="800000"/>
            <a:headEnd/>
            <a:tailEnd/>
          </a:ln>
        </p:spPr>
      </p:pic>
      <p:sp>
        <p:nvSpPr>
          <p:cNvPr id="7" name="TextBox 6"/>
          <p:cNvSpPr txBox="1"/>
          <p:nvPr/>
        </p:nvSpPr>
        <p:spPr>
          <a:xfrm>
            <a:off x="5229225" y="5546725"/>
            <a:ext cx="1219200" cy="246221"/>
          </a:xfrm>
          <a:prstGeom prst="rect">
            <a:avLst/>
          </a:prstGeom>
          <a:noFill/>
        </p:spPr>
        <p:txBody>
          <a:bodyPr wrap="square" rtlCol="0">
            <a:spAutoFit/>
          </a:bodyPr>
          <a:lstStyle/>
          <a:p>
            <a:r>
              <a:rPr lang="en-US" sz="1000" dirty="0" smtClean="0"/>
              <a:t>(</a:t>
            </a:r>
            <a:r>
              <a:rPr lang="en-US" sz="1000" dirty="0" err="1" smtClean="0"/>
              <a:t>Spoerri</a:t>
            </a:r>
            <a:r>
              <a:rPr lang="en-US" sz="1000" dirty="0" smtClean="0"/>
              <a:t>, 2004)</a:t>
            </a:r>
            <a:endParaRPr lang="en-US" sz="1000" dirty="0"/>
          </a:p>
        </p:txBody>
      </p:sp>
      <p:pic>
        <p:nvPicPr>
          <p:cNvPr id="8" name="Picture 7" descr="searchInterface.png"/>
          <p:cNvPicPr>
            <a:picLocks noChangeAspect="1"/>
          </p:cNvPicPr>
          <p:nvPr/>
        </p:nvPicPr>
        <p:blipFill>
          <a:blip r:embed="rId5" cstate="print"/>
          <a:stretch>
            <a:fillRect/>
          </a:stretch>
        </p:blipFill>
        <p:spPr>
          <a:xfrm>
            <a:off x="1066800" y="361950"/>
            <a:ext cx="2921000" cy="847612"/>
          </a:xfrm>
          <a:prstGeom prst="rect">
            <a:avLst/>
          </a:prstGeom>
        </p:spPr>
      </p:pic>
      <p:sp>
        <p:nvSpPr>
          <p:cNvPr id="10" name="Rounded Rectangle 9"/>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987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279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572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156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864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740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448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032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normAutofit/>
          </a:bodyPr>
          <a:lstStyle/>
          <a:p>
            <a:r>
              <a:rPr lang="en-US" dirty="0" smtClean="0"/>
              <a:t> Introduction</a:t>
            </a:r>
            <a:endParaRPr lang="en-US" sz="1300" dirty="0"/>
          </a:p>
        </p:txBody>
      </p:sp>
      <p:sp>
        <p:nvSpPr>
          <p:cNvPr id="3" name="Content Placeholder 2"/>
          <p:cNvSpPr>
            <a:spLocks noGrp="1"/>
          </p:cNvSpPr>
          <p:nvPr>
            <p:ph idx="1"/>
          </p:nvPr>
        </p:nvSpPr>
        <p:spPr>
          <a:xfrm>
            <a:off x="1066800" y="1447800"/>
            <a:ext cx="7010400" cy="1447800"/>
          </a:xfrm>
        </p:spPr>
        <p:txBody>
          <a:bodyPr>
            <a:normAutofit/>
          </a:bodyPr>
          <a:lstStyle/>
          <a:p>
            <a:pPr indent="0">
              <a:buNone/>
            </a:pPr>
            <a:r>
              <a:rPr lang="en-US" sz="1800" dirty="0" smtClean="0">
                <a:solidFill>
                  <a:schemeClr val="accent5">
                    <a:lumMod val="50000"/>
                  </a:schemeClr>
                </a:solidFill>
              </a:rPr>
              <a:t>"People don't understand their own behaviors, and they don't really understand much about search or the web, so they will have to learn. It could take generations" (Spink, A. 2006).</a:t>
            </a:r>
          </a:p>
          <a:p>
            <a:pPr>
              <a:buNone/>
            </a:pPr>
            <a:endParaRPr lang="en-US" sz="400" dirty="0"/>
          </a:p>
          <a:p>
            <a:pPr>
              <a:buNone/>
            </a:pPr>
            <a:r>
              <a:rPr lang="en-US" sz="1600" dirty="0" smtClean="0"/>
              <a:t>The Long Tail</a:t>
            </a:r>
            <a:endParaRPr lang="en-US" sz="1600" dirty="0"/>
          </a:p>
        </p:txBody>
      </p:sp>
      <p:grpSp>
        <p:nvGrpSpPr>
          <p:cNvPr id="15" name="Group 14"/>
          <p:cNvGrpSpPr/>
          <p:nvPr/>
        </p:nvGrpSpPr>
        <p:grpSpPr>
          <a:xfrm>
            <a:off x="1066800" y="2698750"/>
            <a:ext cx="2286000" cy="1600200"/>
            <a:chOff x="1828800" y="2743200"/>
            <a:chExt cx="2286000" cy="1600200"/>
          </a:xfrm>
        </p:grpSpPr>
        <p:sp>
          <p:nvSpPr>
            <p:cNvPr id="5" name="Rectangle 4"/>
            <p:cNvSpPr/>
            <p:nvPr/>
          </p:nvSpPr>
          <p:spPr>
            <a:xfrm>
              <a:off x="1828800" y="2743200"/>
              <a:ext cx="2286000" cy="16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5400000">
              <a:off x="1600200" y="3581400"/>
              <a:ext cx="1066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33600" y="4114800"/>
              <a:ext cx="16764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209800" y="3124200"/>
              <a:ext cx="1623786" cy="939801"/>
            </a:xfrm>
            <a:custGeom>
              <a:avLst/>
              <a:gdLst>
                <a:gd name="connsiteX0" fmla="*/ 0 w 1623786"/>
                <a:gd name="connsiteY0" fmla="*/ 0 h 939801"/>
                <a:gd name="connsiteX1" fmla="*/ 337457 w 1623786"/>
                <a:gd name="connsiteY1" fmla="*/ 685800 h 939801"/>
                <a:gd name="connsiteX2" fmla="*/ 1436914 w 1623786"/>
                <a:gd name="connsiteY2" fmla="*/ 903515 h 939801"/>
                <a:gd name="connsiteX3" fmla="*/ 1458686 w 1623786"/>
                <a:gd name="connsiteY3" fmla="*/ 903515 h 939801"/>
              </a:gdLst>
              <a:ahLst/>
              <a:cxnLst>
                <a:cxn ang="0">
                  <a:pos x="connsiteX0" y="connsiteY0"/>
                </a:cxn>
                <a:cxn ang="0">
                  <a:pos x="connsiteX1" y="connsiteY1"/>
                </a:cxn>
                <a:cxn ang="0">
                  <a:pos x="connsiteX2" y="connsiteY2"/>
                </a:cxn>
                <a:cxn ang="0">
                  <a:pos x="connsiteX3" y="connsiteY3"/>
                </a:cxn>
              </a:cxnLst>
              <a:rect l="l" t="t" r="r" b="b"/>
              <a:pathLst>
                <a:path w="1623786" h="939801">
                  <a:moveTo>
                    <a:pt x="0" y="0"/>
                  </a:moveTo>
                  <a:cubicBezTo>
                    <a:pt x="48985" y="267607"/>
                    <a:pt x="97971" y="535214"/>
                    <a:pt x="337457" y="685800"/>
                  </a:cubicBezTo>
                  <a:cubicBezTo>
                    <a:pt x="576943" y="836386"/>
                    <a:pt x="1250043" y="867229"/>
                    <a:pt x="1436914" y="903515"/>
                  </a:cubicBezTo>
                  <a:cubicBezTo>
                    <a:pt x="1623786" y="939801"/>
                    <a:pt x="1541236" y="921658"/>
                    <a:pt x="1458686" y="90351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rot="5400000">
              <a:off x="1866900" y="36195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3695700" y="2844800"/>
            <a:ext cx="4381500" cy="1200329"/>
          </a:xfrm>
          <a:prstGeom prst="rect">
            <a:avLst/>
          </a:prstGeom>
          <a:noFill/>
        </p:spPr>
        <p:txBody>
          <a:bodyPr wrap="square" rtlCol="0">
            <a:spAutoFit/>
          </a:bodyPr>
          <a:lstStyle/>
          <a:p>
            <a:r>
              <a:rPr lang="en-US" dirty="0" smtClean="0"/>
              <a:t>The act of searching on the internet is a non-intuitive process, but a well designed search interface can alleviate many of the difficulties associated with searching. </a:t>
            </a:r>
          </a:p>
        </p:txBody>
      </p:sp>
      <p:sp>
        <p:nvSpPr>
          <p:cNvPr id="19" name="TextBox 18"/>
          <p:cNvSpPr txBox="1"/>
          <p:nvPr/>
        </p:nvSpPr>
        <p:spPr>
          <a:xfrm>
            <a:off x="1066800" y="4451350"/>
            <a:ext cx="7013575" cy="1569660"/>
          </a:xfrm>
          <a:prstGeom prst="rect">
            <a:avLst/>
          </a:prstGeom>
          <a:noFill/>
        </p:spPr>
        <p:txBody>
          <a:bodyPr wrap="square" rtlCol="0">
            <a:spAutoFit/>
          </a:bodyPr>
          <a:lstStyle/>
          <a:p>
            <a:r>
              <a:rPr lang="en-US" sz="1600" dirty="0" smtClean="0"/>
              <a:t>The long tail has two major consequences for the design of information retrieval (IR) systems:</a:t>
            </a:r>
          </a:p>
          <a:p>
            <a:pPr marL="342900" indent="-342900">
              <a:buFont typeface="+mj-lt"/>
              <a:buAutoNum type="arabicPeriod"/>
            </a:pPr>
            <a:r>
              <a:rPr lang="en-US" sz="1600" dirty="0" smtClean="0"/>
              <a:t>if 90% of searchers are concerned with 10% of the web's content, the interface should help users search that 10% more efficiently. </a:t>
            </a:r>
          </a:p>
          <a:p>
            <a:pPr marL="342900" indent="-342900">
              <a:buFont typeface="+mj-lt"/>
              <a:buAutoNum type="arabicPeriod"/>
            </a:pPr>
            <a:r>
              <a:rPr lang="en-US" sz="1600" dirty="0" smtClean="0"/>
              <a:t>designers should consider how to introduce searchers to the other 90% of the web.</a:t>
            </a:r>
            <a:endParaRPr lang="en-US" sz="1600" dirty="0"/>
          </a:p>
        </p:txBody>
      </p:sp>
      <p:pic>
        <p:nvPicPr>
          <p:cNvPr id="11" name="Picture 10" descr="searchInterface.png"/>
          <p:cNvPicPr>
            <a:picLocks noChangeAspect="1"/>
          </p:cNvPicPr>
          <p:nvPr/>
        </p:nvPicPr>
        <p:blipFill>
          <a:blip r:embed="rId3" cstate="print"/>
          <a:stretch>
            <a:fillRect/>
          </a:stretch>
        </p:blipFill>
        <p:spPr>
          <a:xfrm>
            <a:off x="1066800" y="361950"/>
            <a:ext cx="2921000" cy="847612"/>
          </a:xfrm>
          <a:prstGeom prst="rect">
            <a:avLst/>
          </a:prstGeom>
        </p:spPr>
      </p:pic>
      <p:sp>
        <p:nvSpPr>
          <p:cNvPr id="17" name="Rounded Rectangle 16"/>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lstStyle/>
          <a:p>
            <a:r>
              <a:rPr lang="en-US" dirty="0" smtClean="0"/>
              <a:t>Critique</a:t>
            </a:r>
            <a:endParaRPr lang="en-US" dirty="0"/>
          </a:p>
        </p:txBody>
      </p:sp>
      <p:pic>
        <p:nvPicPr>
          <p:cNvPr id="4" name="Content Placeholder 3" descr="yahoo.tiff"/>
          <p:cNvPicPr>
            <a:picLocks noGrp="1" noChangeAspect="1"/>
          </p:cNvPicPr>
          <p:nvPr>
            <p:ph idx="1"/>
          </p:nvPr>
        </p:nvPicPr>
        <p:blipFill>
          <a:blip r:embed="rId3" cstate="print"/>
          <a:stretch>
            <a:fillRect/>
          </a:stretch>
        </p:blipFill>
        <p:spPr>
          <a:xfrm>
            <a:off x="555625" y="1384299"/>
            <a:ext cx="3067050" cy="2811463"/>
          </a:xfrm>
        </p:spPr>
      </p:pic>
      <p:pic>
        <p:nvPicPr>
          <p:cNvPr id="5" name="Picture 4" descr="Cranky.JPG"/>
          <p:cNvPicPr>
            <a:picLocks noChangeAspect="1"/>
          </p:cNvPicPr>
          <p:nvPr/>
        </p:nvPicPr>
        <p:blipFill>
          <a:blip r:embed="rId4" cstate="print"/>
          <a:stretch>
            <a:fillRect/>
          </a:stretch>
        </p:blipFill>
        <p:spPr>
          <a:xfrm>
            <a:off x="3698538" y="1311275"/>
            <a:ext cx="4801947" cy="2044700"/>
          </a:xfrm>
          <a:prstGeom prst="rect">
            <a:avLst/>
          </a:prstGeom>
        </p:spPr>
      </p:pic>
      <p:pic>
        <p:nvPicPr>
          <p:cNvPr id="6" name="Picture 5" descr="duck_duck_go.jpg"/>
          <p:cNvPicPr>
            <a:picLocks noChangeAspect="1"/>
          </p:cNvPicPr>
          <p:nvPr/>
        </p:nvPicPr>
        <p:blipFill>
          <a:blip r:embed="rId5" cstate="print"/>
          <a:stretch>
            <a:fillRect/>
          </a:stretch>
        </p:blipFill>
        <p:spPr>
          <a:xfrm>
            <a:off x="628651" y="4302082"/>
            <a:ext cx="2701924" cy="1759298"/>
          </a:xfrm>
          <a:prstGeom prst="rect">
            <a:avLst/>
          </a:prstGeom>
        </p:spPr>
      </p:pic>
      <p:pic>
        <p:nvPicPr>
          <p:cNvPr id="7" name="Picture 6" descr="ubcLib1.tiff"/>
          <p:cNvPicPr>
            <a:picLocks noChangeAspect="1"/>
          </p:cNvPicPr>
          <p:nvPr/>
        </p:nvPicPr>
        <p:blipFill>
          <a:blip r:embed="rId6" cstate="print"/>
          <a:stretch>
            <a:fillRect/>
          </a:stretch>
        </p:blipFill>
        <p:spPr>
          <a:xfrm>
            <a:off x="4133850" y="3267554"/>
            <a:ext cx="4381499" cy="2728903"/>
          </a:xfrm>
          <a:prstGeom prst="rect">
            <a:avLst/>
          </a:prstGeom>
        </p:spPr>
      </p:pic>
      <p:pic>
        <p:nvPicPr>
          <p:cNvPr id="8" name="Picture 7" descr="searchInterface.png"/>
          <p:cNvPicPr>
            <a:picLocks noChangeAspect="1"/>
          </p:cNvPicPr>
          <p:nvPr/>
        </p:nvPicPr>
        <p:blipFill>
          <a:blip r:embed="rId7" cstate="print"/>
          <a:stretch>
            <a:fillRect/>
          </a:stretch>
        </p:blipFill>
        <p:spPr>
          <a:xfrm>
            <a:off x="1066800" y="361950"/>
            <a:ext cx="2921000" cy="847612"/>
          </a:xfrm>
          <a:prstGeom prst="rect">
            <a:avLst/>
          </a:prstGeom>
        </p:spPr>
      </p:pic>
      <p:sp>
        <p:nvSpPr>
          <p:cNvPr id="10" name="Rounded Rectangle 9"/>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987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279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572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156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864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740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448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032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324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lstStyle/>
          <a:p>
            <a:r>
              <a:rPr lang="en-US" dirty="0" smtClean="0"/>
              <a:t>Libraries</a:t>
            </a:r>
            <a:endParaRPr lang="en-US" dirty="0"/>
          </a:p>
        </p:txBody>
      </p:sp>
      <p:sp>
        <p:nvSpPr>
          <p:cNvPr id="3" name="Content Placeholder 2"/>
          <p:cNvSpPr>
            <a:spLocks noGrp="1"/>
          </p:cNvSpPr>
          <p:nvPr>
            <p:ph idx="1"/>
          </p:nvPr>
        </p:nvSpPr>
        <p:spPr>
          <a:xfrm>
            <a:off x="1066800" y="1600200"/>
            <a:ext cx="7010400" cy="4525963"/>
          </a:xfrm>
        </p:spPr>
        <p:txBody>
          <a:bodyPr/>
          <a:lstStyle/>
          <a:p>
            <a:pPr lvl="0">
              <a:buNone/>
            </a:pPr>
            <a:r>
              <a:rPr lang="en-US" dirty="0" smtClean="0"/>
              <a:t>Public libraries</a:t>
            </a:r>
          </a:p>
          <a:p>
            <a:r>
              <a:rPr lang="en-US" i="1" dirty="0" smtClean="0"/>
              <a:t>very</a:t>
            </a:r>
            <a:r>
              <a:rPr lang="en-US" dirty="0" smtClean="0"/>
              <a:t> diverse user populations </a:t>
            </a:r>
          </a:p>
          <a:p>
            <a:pPr lvl="0">
              <a:buNone/>
            </a:pPr>
            <a:endParaRPr lang="en-US" dirty="0" smtClean="0"/>
          </a:p>
          <a:p>
            <a:pPr lvl="0">
              <a:buNone/>
            </a:pPr>
            <a:r>
              <a:rPr lang="en-US" dirty="0" smtClean="0"/>
              <a:t>Academic libraries</a:t>
            </a:r>
          </a:p>
          <a:p>
            <a:r>
              <a:rPr lang="en-US" dirty="0" smtClean="0"/>
              <a:t>to most users, library searching is less familiar (read: more intimidating!) than </a:t>
            </a:r>
            <a:r>
              <a:rPr lang="en-US" i="1" dirty="0" smtClean="0"/>
              <a:t>Google </a:t>
            </a:r>
            <a:endParaRPr lang="en-US" dirty="0" smtClean="0"/>
          </a:p>
          <a:p>
            <a:pPr>
              <a:buNone/>
            </a:pPr>
            <a:endParaRPr lang="en-US" dirty="0"/>
          </a:p>
        </p:txBody>
      </p:sp>
      <p:pic>
        <p:nvPicPr>
          <p:cNvPr id="4" name="Picture 3" descr="searchInterface.png"/>
          <p:cNvPicPr>
            <a:picLocks noChangeAspect="1"/>
          </p:cNvPicPr>
          <p:nvPr/>
        </p:nvPicPr>
        <p:blipFill>
          <a:blip r:embed="rId3" cstate="print"/>
          <a:stretch>
            <a:fillRect/>
          </a:stretch>
        </p:blipFill>
        <p:spPr>
          <a:xfrm>
            <a:off x="1066800" y="361950"/>
            <a:ext cx="2921000" cy="847612"/>
          </a:xfrm>
          <a:prstGeom prst="rect">
            <a:avLst/>
          </a:prstGeom>
        </p:spPr>
      </p:pic>
      <p:sp>
        <p:nvSpPr>
          <p:cNvPr id="6" name="TextBox 5"/>
          <p:cNvSpPr txBox="1"/>
          <p:nvPr/>
        </p:nvSpPr>
        <p:spPr>
          <a:xfrm>
            <a:off x="3695700" y="2844800"/>
            <a:ext cx="4381500" cy="369332"/>
          </a:xfrm>
          <a:prstGeom prst="rect">
            <a:avLst/>
          </a:prstGeom>
          <a:noFill/>
        </p:spPr>
        <p:txBody>
          <a:bodyPr wrap="square" rtlCol="0">
            <a:spAutoFit/>
          </a:bodyPr>
          <a:lstStyle/>
          <a:p>
            <a:r>
              <a:rPr lang="en-US" dirty="0" smtClean="0">
                <a:hlinkClick r:id="rId4"/>
              </a:rPr>
              <a:t>And now for something completely different</a:t>
            </a:r>
            <a:r>
              <a:rPr lang="en-US" dirty="0" smtClean="0"/>
              <a:t>.</a:t>
            </a:r>
            <a:endParaRPr lang="en-US" dirty="0"/>
          </a:p>
        </p:txBody>
      </p:sp>
      <p:sp>
        <p:nvSpPr>
          <p:cNvPr id="7" name="Rounded Rectangle 6"/>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987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279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572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156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864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740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448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032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324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616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60825" y="274638"/>
            <a:ext cx="3943350" cy="1143000"/>
          </a:xfrm>
        </p:spPr>
        <p:txBody>
          <a:bodyPr/>
          <a:lstStyle/>
          <a:p>
            <a:r>
              <a:rPr lang="en-US" dirty="0" smtClean="0"/>
              <a:t>The Future</a:t>
            </a:r>
            <a:endParaRPr lang="en-US" dirty="0"/>
          </a:p>
        </p:txBody>
      </p:sp>
      <p:sp>
        <p:nvSpPr>
          <p:cNvPr id="3" name="Content Placeholder 2"/>
          <p:cNvSpPr>
            <a:spLocks noGrp="1"/>
          </p:cNvSpPr>
          <p:nvPr>
            <p:ph idx="1"/>
          </p:nvPr>
        </p:nvSpPr>
        <p:spPr>
          <a:xfrm>
            <a:off x="1066800" y="1676400"/>
            <a:ext cx="7010400" cy="1447800"/>
          </a:xfrm>
        </p:spPr>
        <p:txBody>
          <a:bodyPr>
            <a:normAutofit fontScale="92500"/>
          </a:bodyPr>
          <a:lstStyle/>
          <a:p>
            <a:pPr algn="ctr">
              <a:buNone/>
            </a:pPr>
            <a:r>
              <a:rPr lang="en-US" sz="2800" dirty="0" smtClean="0">
                <a:solidFill>
                  <a:schemeClr val="accent5">
                    <a:lumMod val="50000"/>
                  </a:schemeClr>
                </a:solidFill>
              </a:rPr>
              <a:t>"The look and feel of the interface certainly count, but they play a minor role in comparison to intelligence”(</a:t>
            </a:r>
            <a:r>
              <a:rPr lang="en-US" sz="1800" dirty="0" smtClean="0">
                <a:solidFill>
                  <a:schemeClr val="accent5">
                    <a:lumMod val="50000"/>
                  </a:schemeClr>
                </a:solidFill>
              </a:rPr>
              <a:t>Negroponte 1995, p. 159).</a:t>
            </a:r>
            <a:endParaRPr lang="en-US" sz="1800" dirty="0">
              <a:solidFill>
                <a:schemeClr val="accent5">
                  <a:lumMod val="50000"/>
                </a:schemeClr>
              </a:solidFill>
            </a:endParaRPr>
          </a:p>
        </p:txBody>
      </p:sp>
      <p:sp>
        <p:nvSpPr>
          <p:cNvPr id="4" name="TextBox 3"/>
          <p:cNvSpPr txBox="1"/>
          <p:nvPr/>
        </p:nvSpPr>
        <p:spPr>
          <a:xfrm>
            <a:off x="1066800" y="3429000"/>
            <a:ext cx="3067050" cy="646331"/>
          </a:xfrm>
          <a:prstGeom prst="rect">
            <a:avLst/>
          </a:prstGeom>
          <a:noFill/>
        </p:spPr>
        <p:txBody>
          <a:bodyPr wrap="square" rtlCol="0">
            <a:spAutoFit/>
          </a:bodyPr>
          <a:lstStyle/>
          <a:p>
            <a:r>
              <a:rPr lang="en-US" dirty="0" smtClean="0">
                <a:hlinkClick r:id="rId3"/>
              </a:rPr>
              <a:t>Agent-based interfaces</a:t>
            </a:r>
            <a:r>
              <a:rPr lang="en-US" dirty="0" smtClean="0"/>
              <a:t>: think “Minority Report”</a:t>
            </a:r>
            <a:endParaRPr lang="en-US" dirty="0"/>
          </a:p>
        </p:txBody>
      </p:sp>
      <p:sp>
        <p:nvSpPr>
          <p:cNvPr id="6" name="TextBox 5"/>
          <p:cNvSpPr txBox="1"/>
          <p:nvPr/>
        </p:nvSpPr>
        <p:spPr>
          <a:xfrm>
            <a:off x="4572000" y="4305300"/>
            <a:ext cx="3492500" cy="369332"/>
          </a:xfrm>
          <a:prstGeom prst="rect">
            <a:avLst/>
          </a:prstGeom>
          <a:noFill/>
        </p:spPr>
        <p:txBody>
          <a:bodyPr wrap="square" rtlCol="0">
            <a:spAutoFit/>
          </a:bodyPr>
          <a:lstStyle/>
          <a:p>
            <a:pPr algn="r"/>
            <a:r>
              <a:rPr lang="en-US" dirty="0" smtClean="0">
                <a:hlinkClick r:id="rId4"/>
              </a:rPr>
              <a:t>And now for the real deal</a:t>
            </a:r>
            <a:r>
              <a:rPr lang="en-US" dirty="0" smtClean="0"/>
              <a:t>.</a:t>
            </a:r>
            <a:endParaRPr lang="en-US" dirty="0"/>
          </a:p>
        </p:txBody>
      </p:sp>
      <p:pic>
        <p:nvPicPr>
          <p:cNvPr id="7" name="Picture 6" descr="searchInterface.png"/>
          <p:cNvPicPr>
            <a:picLocks noChangeAspect="1"/>
          </p:cNvPicPr>
          <p:nvPr/>
        </p:nvPicPr>
        <p:blipFill>
          <a:blip r:embed="rId5" cstate="print"/>
          <a:stretch>
            <a:fillRect/>
          </a:stretch>
        </p:blipFill>
        <p:spPr>
          <a:xfrm>
            <a:off x="1066800" y="361950"/>
            <a:ext cx="2921000" cy="847612"/>
          </a:xfrm>
          <a:prstGeom prst="rect">
            <a:avLst/>
          </a:prstGeom>
        </p:spPr>
      </p:pic>
      <p:sp>
        <p:nvSpPr>
          <p:cNvPr id="9" name="Rounded Rectangle 8"/>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87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279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572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156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864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740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448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032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324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616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908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lstStyle/>
          <a:p>
            <a:r>
              <a:rPr lang="en-US" dirty="0" smtClean="0"/>
              <a:t>The Future</a:t>
            </a:r>
            <a:endParaRPr lang="en-US" dirty="0"/>
          </a:p>
        </p:txBody>
      </p:sp>
      <p:sp>
        <p:nvSpPr>
          <p:cNvPr id="3" name="Content Placeholder 2"/>
          <p:cNvSpPr>
            <a:spLocks noGrp="1"/>
          </p:cNvSpPr>
          <p:nvPr>
            <p:ph idx="1"/>
          </p:nvPr>
        </p:nvSpPr>
        <p:spPr>
          <a:xfrm>
            <a:off x="1066800" y="1676400"/>
            <a:ext cx="4050792" cy="2438400"/>
          </a:xfrm>
        </p:spPr>
        <p:txBody>
          <a:bodyPr>
            <a:normAutofit fontScale="77500" lnSpcReduction="20000"/>
          </a:bodyPr>
          <a:lstStyle/>
          <a:p>
            <a:pPr>
              <a:buNone/>
            </a:pPr>
            <a:r>
              <a:rPr lang="en-US" dirty="0" smtClean="0"/>
              <a:t>Ghost in the Shell </a:t>
            </a:r>
          </a:p>
          <a:p>
            <a:r>
              <a:rPr lang="en-US" dirty="0" smtClean="0"/>
              <a:t>Originally a </a:t>
            </a:r>
            <a:r>
              <a:rPr lang="en-US" dirty="0" err="1" smtClean="0"/>
              <a:t>manga</a:t>
            </a:r>
            <a:r>
              <a:rPr lang="en-US" dirty="0" smtClean="0"/>
              <a:t> written by </a:t>
            </a:r>
            <a:r>
              <a:rPr lang="en-US" dirty="0" err="1" smtClean="0"/>
              <a:t>Shirow</a:t>
            </a:r>
            <a:r>
              <a:rPr lang="en-US" dirty="0" smtClean="0"/>
              <a:t> </a:t>
            </a:r>
            <a:r>
              <a:rPr lang="en-US" dirty="0" err="1" smtClean="0"/>
              <a:t>Masamune</a:t>
            </a:r>
            <a:endParaRPr lang="en-US" dirty="0" smtClean="0"/>
          </a:p>
          <a:p>
            <a:r>
              <a:rPr lang="en-US" dirty="0" smtClean="0"/>
              <a:t>Turned into three films directed by Mamoru </a:t>
            </a:r>
            <a:r>
              <a:rPr lang="en-US" dirty="0" err="1" smtClean="0"/>
              <a:t>Oshii</a:t>
            </a:r>
            <a:endParaRPr lang="en-US" dirty="0" smtClean="0"/>
          </a:p>
          <a:p>
            <a:r>
              <a:rPr lang="en-US" dirty="0" smtClean="0"/>
              <a:t>And a television series </a:t>
            </a:r>
            <a:endParaRPr lang="en-US" dirty="0"/>
          </a:p>
        </p:txBody>
      </p:sp>
      <p:sp>
        <p:nvSpPr>
          <p:cNvPr id="6" name="TextBox 5"/>
          <p:cNvSpPr txBox="1"/>
          <p:nvPr/>
        </p:nvSpPr>
        <p:spPr>
          <a:xfrm>
            <a:off x="2381250" y="5473700"/>
            <a:ext cx="4495800" cy="646331"/>
          </a:xfrm>
          <a:prstGeom prst="rect">
            <a:avLst/>
          </a:prstGeom>
          <a:noFill/>
        </p:spPr>
        <p:txBody>
          <a:bodyPr wrap="square" rtlCol="0">
            <a:spAutoFit/>
          </a:bodyPr>
          <a:lstStyle/>
          <a:p>
            <a:r>
              <a:rPr lang="en-US" dirty="0" smtClean="0"/>
              <a:t>This adds a new spin on the semantic web!</a:t>
            </a:r>
          </a:p>
          <a:p>
            <a:endParaRPr lang="en-US" dirty="0"/>
          </a:p>
        </p:txBody>
      </p:sp>
      <p:pic>
        <p:nvPicPr>
          <p:cNvPr id="7" name="Picture 6" descr="searchInterface.png"/>
          <p:cNvPicPr>
            <a:picLocks noChangeAspect="1"/>
          </p:cNvPicPr>
          <p:nvPr/>
        </p:nvPicPr>
        <p:blipFill>
          <a:blip r:embed="rId3" cstate="print"/>
          <a:stretch>
            <a:fillRect/>
          </a:stretch>
        </p:blipFill>
        <p:spPr>
          <a:xfrm>
            <a:off x="1066800" y="361950"/>
            <a:ext cx="2921000" cy="847612"/>
          </a:xfrm>
          <a:prstGeom prst="rect">
            <a:avLst/>
          </a:prstGeom>
        </p:spPr>
      </p:pic>
      <p:sp>
        <p:nvSpPr>
          <p:cNvPr id="9" name="Rounded Rectangle 8"/>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87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279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572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156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864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740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448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032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324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616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908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7200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normAutofit/>
          </a:bodyPr>
          <a:lstStyle/>
          <a:p>
            <a:r>
              <a:rPr lang="en-US" dirty="0" smtClean="0"/>
              <a:t>Bibliography</a:t>
            </a:r>
            <a:endParaRPr lang="en-US" dirty="0"/>
          </a:p>
        </p:txBody>
      </p:sp>
      <p:sp>
        <p:nvSpPr>
          <p:cNvPr id="3" name="Content Placeholder 2"/>
          <p:cNvSpPr>
            <a:spLocks noGrp="1"/>
          </p:cNvSpPr>
          <p:nvPr>
            <p:ph idx="1"/>
          </p:nvPr>
        </p:nvSpPr>
        <p:spPr/>
        <p:txBody>
          <a:bodyPr>
            <a:normAutofit fontScale="25000" lnSpcReduction="20000"/>
          </a:bodyPr>
          <a:lstStyle/>
          <a:p>
            <a:r>
              <a:rPr lang="en-US" dirty="0" smtClean="0"/>
              <a:t>Back, Jonathan and Oppenheim, Charles (2001)   "A model of cognitive load for IR: implications for user relevance feedback interaction".  Information Research, </a:t>
            </a:r>
            <a:r>
              <a:rPr lang="en-US" b="1" dirty="0" smtClean="0"/>
              <a:t>6</a:t>
            </a:r>
            <a:r>
              <a:rPr lang="en-US" dirty="0" smtClean="0"/>
              <a:t>(2) Available at: </a:t>
            </a:r>
            <a:r>
              <a:rPr lang="en-US" dirty="0" smtClean="0">
                <a:hlinkClick r:id="rId3"/>
              </a:rPr>
              <a:t>http://InformationR.net/ir/6-2/ws2.html</a:t>
            </a:r>
            <a:endParaRPr lang="en-US" dirty="0" smtClean="0"/>
          </a:p>
          <a:p>
            <a:r>
              <a:rPr lang="en-US" dirty="0" smtClean="0"/>
              <a:t> </a:t>
            </a:r>
          </a:p>
          <a:p>
            <a:r>
              <a:rPr lang="en-US" dirty="0" err="1" smtClean="0"/>
              <a:t>Brin</a:t>
            </a:r>
            <a:r>
              <a:rPr lang="en-US" dirty="0" smtClean="0"/>
              <a:t>, Sergey and Larry Page. (2004). Ted Talks. </a:t>
            </a:r>
            <a:r>
              <a:rPr lang="en-US" dirty="0" smtClean="0">
                <a:hlinkClick r:id="rId4"/>
              </a:rPr>
              <a:t>http://www.ted.com/talks/sergey_brin_and_larry_page_on_google.html</a:t>
            </a:r>
            <a:endParaRPr lang="en-US" dirty="0" smtClean="0"/>
          </a:p>
          <a:p>
            <a:r>
              <a:rPr lang="en-US" dirty="0" smtClean="0"/>
              <a:t> </a:t>
            </a:r>
          </a:p>
          <a:p>
            <a:r>
              <a:rPr lang="en-US" dirty="0" err="1" smtClean="0"/>
              <a:t>Brinck</a:t>
            </a:r>
            <a:r>
              <a:rPr lang="en-US" dirty="0" smtClean="0"/>
              <a:t>, T., </a:t>
            </a:r>
            <a:r>
              <a:rPr lang="en-US" dirty="0" err="1" smtClean="0"/>
              <a:t>Gergle</a:t>
            </a:r>
            <a:r>
              <a:rPr lang="en-US" dirty="0" smtClean="0"/>
              <a:t>, D., &amp; Wood, S. D. (2002). Designing web sites that work : Usability for the web (1st ed.). San Francisco: Morgan Kaufmann Publishers.</a:t>
            </a:r>
          </a:p>
          <a:p>
            <a:r>
              <a:rPr lang="en-US" dirty="0" smtClean="0"/>
              <a:t> </a:t>
            </a:r>
          </a:p>
          <a:p>
            <a:r>
              <a:rPr lang="en-US" dirty="0" smtClean="0"/>
              <a:t>Dillon, A. (2001). </a:t>
            </a:r>
            <a:r>
              <a:rPr lang="en-US" dirty="0" smtClean="0">
                <a:hlinkClick r:id="rId5"/>
              </a:rPr>
              <a:t>Beyond Usability: Process, Outcome, and Affect in Human Computer Interactions.</a:t>
            </a:r>
            <a:r>
              <a:rPr lang="en-US" dirty="0" smtClean="0"/>
              <a:t> </a:t>
            </a:r>
            <a:r>
              <a:rPr lang="en-US" i="1" dirty="0" smtClean="0"/>
              <a:t>Canadian Journal of Information &amp; Library Sciences</a:t>
            </a:r>
            <a:r>
              <a:rPr lang="en-US" dirty="0" smtClean="0"/>
              <a:t>, </a:t>
            </a:r>
            <a:r>
              <a:rPr lang="en-US" i="1" dirty="0" smtClean="0"/>
              <a:t>26</a:t>
            </a:r>
            <a:r>
              <a:rPr lang="en-US" dirty="0" smtClean="0"/>
              <a:t>(4), 57. Retrieved from Professional Development Collection database.</a:t>
            </a:r>
          </a:p>
          <a:p>
            <a:r>
              <a:rPr lang="en-US" dirty="0" smtClean="0"/>
              <a:t> </a:t>
            </a:r>
          </a:p>
          <a:p>
            <a:r>
              <a:rPr lang="en-US" dirty="0" smtClean="0"/>
              <a:t>Ferrara, John. (2007). Strategies for Improving Enterprise Search Beyond the Out-of-the-Box Experience. Retrieved on Nov 23, 2009 from </a:t>
            </a:r>
            <a:r>
              <a:rPr lang="en-US" dirty="0" smtClean="0">
                <a:hlinkClick r:id="rId6"/>
              </a:rPr>
              <a:t>http://www.boxesandarrows.com/view/strategies-for</a:t>
            </a:r>
            <a:endParaRPr lang="en-US" dirty="0" smtClean="0"/>
          </a:p>
          <a:p>
            <a:r>
              <a:rPr lang="en-US" dirty="0" smtClean="0"/>
              <a:t> </a:t>
            </a:r>
          </a:p>
          <a:p>
            <a:r>
              <a:rPr lang="en-US" dirty="0" smtClean="0"/>
              <a:t>Hawthorne, D. (2007). Interface design and engagement with older people. </a:t>
            </a:r>
            <a:r>
              <a:rPr lang="en-US" dirty="0" err="1" smtClean="0"/>
              <a:t>Behaviour</a:t>
            </a:r>
            <a:r>
              <a:rPr lang="en-US" dirty="0" smtClean="0"/>
              <a:t> and Information Technology. 26(4), 333-341.</a:t>
            </a:r>
          </a:p>
          <a:p>
            <a:r>
              <a:rPr lang="en-US" dirty="0" smtClean="0"/>
              <a:t> </a:t>
            </a:r>
          </a:p>
          <a:p>
            <a:r>
              <a:rPr lang="en-US" dirty="0" smtClean="0"/>
              <a:t>Hearst, M. A. (2009). Chapter 1: The design of search user interfaces. Search user interfaces (1st ed., ) Cambridge University Press. Retrieved on Nov 13 from </a:t>
            </a:r>
            <a:r>
              <a:rPr lang="en-US" dirty="0" smtClean="0">
                <a:hlinkClick r:id="rId7"/>
              </a:rPr>
              <a:t>http://searchuserinterfaces.com/book/sui_ch1_design.html</a:t>
            </a:r>
            <a:endParaRPr lang="en-US" dirty="0" smtClean="0"/>
          </a:p>
          <a:p>
            <a:r>
              <a:rPr lang="en-US" dirty="0" smtClean="0"/>
              <a:t> </a:t>
            </a:r>
          </a:p>
          <a:p>
            <a:r>
              <a:rPr lang="en-US" dirty="0" smtClean="0"/>
              <a:t>International Standards Organization, 1998. Ergonomic requirements for office work with visual display terminals. Geneva: International Standards Organization. Retrieved on Nov 28, 2009 from </a:t>
            </a:r>
            <a:r>
              <a:rPr lang="en-US" dirty="0" smtClean="0">
                <a:hlinkClick r:id="rId8"/>
              </a:rPr>
              <a:t>http://www.usabilitynet.org/tools/r_international.htm</a:t>
            </a:r>
            <a:endParaRPr lang="en-US" dirty="0" smtClean="0"/>
          </a:p>
          <a:p>
            <a:r>
              <a:rPr lang="en-US" dirty="0" smtClean="0"/>
              <a:t> </a:t>
            </a:r>
          </a:p>
          <a:p>
            <a:r>
              <a:rPr lang="en-US" dirty="0" err="1" smtClean="0"/>
              <a:t>Kitalong</a:t>
            </a:r>
            <a:r>
              <a:rPr lang="en-US" dirty="0" smtClean="0"/>
              <a:t>, K.S., A. </a:t>
            </a:r>
            <a:r>
              <a:rPr lang="en-US" dirty="0" err="1" smtClean="0"/>
              <a:t>Hoeppner</a:t>
            </a:r>
            <a:r>
              <a:rPr lang="en-US" dirty="0" smtClean="0"/>
              <a:t>, and M. </a:t>
            </a:r>
            <a:r>
              <a:rPr lang="en-US" dirty="0" err="1" smtClean="0"/>
              <a:t>Scharf</a:t>
            </a:r>
            <a:r>
              <a:rPr lang="en-US" dirty="0" smtClean="0"/>
              <a:t>. (2009). Making sense of an academic library web site: toward a more usable interface for university researchers. Journal of Web Librarianship. 2(2), 177-204</a:t>
            </a:r>
          </a:p>
          <a:p>
            <a:r>
              <a:rPr lang="en-US" dirty="0" smtClean="0"/>
              <a:t> </a:t>
            </a:r>
          </a:p>
          <a:p>
            <a:r>
              <a:rPr lang="en-US" dirty="0" smtClean="0"/>
              <a:t>Lemieux, S. (2009). Designing for faceted search. User Interface Engineering 2009. Retrieved on Nov 24, 2009 from </a:t>
            </a:r>
            <a:r>
              <a:rPr lang="en-US" dirty="0" smtClean="0">
                <a:hlinkClick r:id="rId9"/>
              </a:rPr>
              <a:t>http://www.uie.com/articles/faceted_search/</a:t>
            </a:r>
            <a:endParaRPr lang="en-US" dirty="0" smtClean="0"/>
          </a:p>
          <a:p>
            <a:r>
              <a:rPr lang="en-US" dirty="0" smtClean="0"/>
              <a:t> </a:t>
            </a:r>
          </a:p>
          <a:p>
            <a:r>
              <a:rPr lang="en-US" dirty="0" smtClean="0"/>
              <a:t>Lin, Y. et al. (2005). On integration of interface design methods: can debates be resolved? Interacting with Computers. 18, 709-722.</a:t>
            </a:r>
          </a:p>
          <a:p>
            <a:r>
              <a:rPr lang="en-US" dirty="0" smtClean="0"/>
              <a:t> </a:t>
            </a:r>
          </a:p>
          <a:p>
            <a:r>
              <a:rPr lang="en-US" dirty="0" smtClean="0"/>
              <a:t>McLuhan, Marshall. Understanding Media (electronic media as an extension of the user's central nervous system = minority report </a:t>
            </a:r>
            <a:r>
              <a:rPr lang="en-US" dirty="0" err="1" smtClean="0"/>
              <a:t>sytle</a:t>
            </a:r>
            <a:r>
              <a:rPr lang="en-US" dirty="0" smtClean="0"/>
              <a:t> physical/graphical search </a:t>
            </a:r>
            <a:r>
              <a:rPr lang="en-US" dirty="0" err="1" smtClean="0"/>
              <a:t>inteface</a:t>
            </a:r>
            <a:r>
              <a:rPr lang="en-US" dirty="0" smtClean="0"/>
              <a:t>)</a:t>
            </a:r>
          </a:p>
          <a:p>
            <a:r>
              <a:rPr lang="en-US" dirty="0" smtClean="0"/>
              <a:t> </a:t>
            </a:r>
          </a:p>
          <a:p>
            <a:r>
              <a:rPr lang="en-US" dirty="0" err="1" smtClean="0"/>
              <a:t>Morville</a:t>
            </a:r>
            <a:r>
              <a:rPr lang="en-US" dirty="0" smtClean="0"/>
              <a:t>, P. (2005). </a:t>
            </a:r>
            <a:r>
              <a:rPr lang="en-US" i="1" dirty="0" smtClean="0"/>
              <a:t>Ambient </a:t>
            </a:r>
            <a:r>
              <a:rPr lang="en-US" i="1" dirty="0" err="1" smtClean="0"/>
              <a:t>findability</a:t>
            </a:r>
            <a:r>
              <a:rPr lang="en-US" dirty="0" smtClean="0"/>
              <a:t>. Sebastopol, Calif.: O'Reilly.</a:t>
            </a:r>
          </a:p>
          <a:p>
            <a:r>
              <a:rPr lang="en-US" dirty="0" smtClean="0"/>
              <a:t> </a:t>
            </a:r>
          </a:p>
          <a:p>
            <a:r>
              <a:rPr lang="en-US" dirty="0" err="1" smtClean="0"/>
              <a:t>Morville</a:t>
            </a:r>
            <a:r>
              <a:rPr lang="en-US" dirty="0" smtClean="0"/>
              <a:t>, P., Rosenfeld, L., &amp; Rosenfeld, L. (2007). Information architecture for the world wide web (3rd ed.). Sebastopol, CA: O'Reilly.</a:t>
            </a:r>
          </a:p>
          <a:p>
            <a:r>
              <a:rPr lang="en-US" dirty="0" smtClean="0"/>
              <a:t> </a:t>
            </a:r>
          </a:p>
          <a:p>
            <a:r>
              <a:rPr lang="en-US" dirty="0" smtClean="0"/>
              <a:t>Miller, George A. (1956). </a:t>
            </a:r>
            <a:r>
              <a:rPr lang="en-US" dirty="0" smtClean="0">
                <a:hlinkClick r:id="rId10"/>
              </a:rPr>
              <a:t>The magical number seven, plus or minus two: Some limits on our capacity for processing information.</a:t>
            </a:r>
            <a:r>
              <a:rPr lang="en-US" dirty="0" smtClean="0"/>
              <a:t> </a:t>
            </a:r>
            <a:r>
              <a:rPr lang="en-US" i="1" dirty="0" smtClean="0"/>
              <a:t>Psychology Review</a:t>
            </a:r>
            <a:r>
              <a:rPr lang="en-US" dirty="0" smtClean="0"/>
              <a:t>. 63, 81-97.</a:t>
            </a:r>
          </a:p>
          <a:p>
            <a:pPr>
              <a:buNone/>
            </a:pPr>
            <a:endParaRPr lang="en-US" dirty="0"/>
          </a:p>
        </p:txBody>
      </p:sp>
      <p:pic>
        <p:nvPicPr>
          <p:cNvPr id="4" name="Picture 3" descr="searchInterface.png"/>
          <p:cNvPicPr>
            <a:picLocks noChangeAspect="1"/>
          </p:cNvPicPr>
          <p:nvPr/>
        </p:nvPicPr>
        <p:blipFill>
          <a:blip r:embed="rId11" cstate="print"/>
          <a:stretch>
            <a:fillRect/>
          </a:stretch>
        </p:blipFill>
        <p:spPr>
          <a:xfrm>
            <a:off x="1066800" y="361950"/>
            <a:ext cx="2921000" cy="847612"/>
          </a:xfrm>
          <a:prstGeom prst="rect">
            <a:avLst/>
          </a:prstGeom>
        </p:spPr>
      </p:pic>
      <p:sp>
        <p:nvSpPr>
          <p:cNvPr id="6" name="Rounded Rectangle 5"/>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987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279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572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156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864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740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448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032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324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616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908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200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493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0825" y="274638"/>
            <a:ext cx="3943350" cy="1143000"/>
          </a:xfrm>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25000" lnSpcReduction="20000"/>
          </a:bodyPr>
          <a:lstStyle/>
          <a:p>
            <a:r>
              <a:rPr lang="en-US" dirty="0" smtClean="0"/>
              <a:t>Nielsen, J. (2001). Ten usability heuristics. Heuristics for user interface design. Accessed on Nov. 13th from </a:t>
            </a:r>
            <a:r>
              <a:rPr lang="en-US" dirty="0" smtClean="0">
                <a:hlinkClick r:id="rId2"/>
              </a:rPr>
              <a:t>http://www.useit.com/papers/heuristics/heuristic_list.html</a:t>
            </a:r>
            <a:endParaRPr lang="en-US" dirty="0" smtClean="0"/>
          </a:p>
          <a:p>
            <a:r>
              <a:rPr lang="en-US" dirty="0" smtClean="0"/>
              <a:t> </a:t>
            </a:r>
          </a:p>
          <a:p>
            <a:r>
              <a:rPr lang="en-US" dirty="0" smtClean="0"/>
              <a:t>Negroponte, Nicholas. (1995). Being digital. 1st ed. New York: Alfred A. Knopf.</a:t>
            </a:r>
          </a:p>
          <a:p>
            <a:r>
              <a:rPr lang="en-US" dirty="0" smtClean="0"/>
              <a:t> </a:t>
            </a:r>
          </a:p>
          <a:p>
            <a:r>
              <a:rPr lang="en-US" dirty="0" smtClean="0"/>
              <a:t>Spencer, Donna. (2006). Four Modes of Seeking Information and How to Design for Them. Retrieved on Nov 23, 2009 from </a:t>
            </a:r>
            <a:r>
              <a:rPr lang="en-US" dirty="0" smtClean="0">
                <a:hlinkClick r:id="rId3"/>
              </a:rPr>
              <a:t>http://www.boxesandarrows.com/view/four_modes_of_seeking_information_and_how_to_design_for_them</a:t>
            </a:r>
            <a:endParaRPr lang="en-US" dirty="0" smtClean="0"/>
          </a:p>
          <a:p>
            <a:r>
              <a:rPr lang="en-US" dirty="0" smtClean="0"/>
              <a:t> </a:t>
            </a:r>
          </a:p>
          <a:p>
            <a:r>
              <a:rPr lang="en-US" dirty="0" smtClean="0"/>
              <a:t>Statistics Canada. (2006). Portrait of the Canadian population in 2006, by age and sex (national portrait): more seniors, fewer children. Retrieved November 26, 2009 </a:t>
            </a:r>
            <a:r>
              <a:rPr lang="en-US" dirty="0" smtClean="0">
                <a:hlinkClick r:id="rId4"/>
              </a:rPr>
              <a:t>http://www12.statcan.ca/census-recensement/2006/as-sa/97-551/p2-eng.cfm</a:t>
            </a:r>
            <a:endParaRPr lang="en-US" dirty="0" smtClean="0"/>
          </a:p>
          <a:p>
            <a:r>
              <a:rPr lang="en-US" dirty="0" smtClean="0"/>
              <a:t> </a:t>
            </a:r>
          </a:p>
          <a:p>
            <a:r>
              <a:rPr lang="en-US" dirty="0" smtClean="0"/>
              <a:t>U.S. Department of Health and Human Services 2009, Research-based web design &amp; usability guidelines. U.S. Department of Health and Human Services. Retrieved on Nov 2, 2009 from </a:t>
            </a:r>
            <a:r>
              <a:rPr lang="en-US" dirty="0" smtClean="0">
                <a:hlinkClick r:id="rId5"/>
              </a:rPr>
              <a:t>http://www.usability.gov/guidelines/</a:t>
            </a:r>
            <a:endParaRPr lang="en-US" dirty="0" smtClean="0"/>
          </a:p>
          <a:p>
            <a:r>
              <a:rPr lang="en-US" dirty="0" smtClean="0"/>
              <a:t> </a:t>
            </a:r>
          </a:p>
          <a:p>
            <a:r>
              <a:rPr lang="en-US" dirty="0" smtClean="0"/>
              <a:t>User interface. (2009, November 17). In </a:t>
            </a:r>
            <a:r>
              <a:rPr lang="en-US" i="1" dirty="0" smtClean="0"/>
              <a:t>Wikipedia, The Free Encyclopedia</a:t>
            </a:r>
            <a:r>
              <a:rPr lang="en-US" dirty="0" smtClean="0"/>
              <a:t>. Retrieved 21:34, November 29, 2009, from </a:t>
            </a:r>
            <a:r>
              <a:rPr lang="en-US" dirty="0" smtClean="0">
                <a:hlinkClick r:id="rId6"/>
              </a:rPr>
              <a:t>http://en.wikipedia.org/w/index.php?title=User_interface&amp;oldid=326392366</a:t>
            </a:r>
            <a:endParaRPr lang="en-US" dirty="0" smtClean="0"/>
          </a:p>
          <a:p>
            <a:r>
              <a:rPr lang="en-US" dirty="0" smtClean="0"/>
              <a:t> </a:t>
            </a:r>
          </a:p>
          <a:p>
            <a:r>
              <a:rPr lang="en-US" dirty="0" smtClean="0"/>
              <a:t>Teague-Rector, S. and J. </a:t>
            </a:r>
            <a:r>
              <a:rPr lang="en-US" dirty="0" err="1" smtClean="0"/>
              <a:t>Ghaphery</a:t>
            </a:r>
            <a:r>
              <a:rPr lang="en-US" dirty="0" smtClean="0"/>
              <a:t>. (2009). Designing search: effective search interfaces for academic library web sites. Journal of Web Librarianship. 2(4), 479-492.</a:t>
            </a:r>
          </a:p>
          <a:p>
            <a:r>
              <a:rPr lang="en-US" dirty="0" smtClean="0"/>
              <a:t> </a:t>
            </a:r>
          </a:p>
          <a:p>
            <a:r>
              <a:rPr lang="en-US" dirty="0" err="1" smtClean="0"/>
              <a:t>Tufte</a:t>
            </a:r>
            <a:r>
              <a:rPr lang="en-US" dirty="0" smtClean="0"/>
              <a:t>, E. R. (2001). </a:t>
            </a:r>
            <a:r>
              <a:rPr lang="en-US" i="1" dirty="0" smtClean="0"/>
              <a:t>The visual display of quantitative information</a:t>
            </a:r>
            <a:r>
              <a:rPr lang="en-US" dirty="0" smtClean="0"/>
              <a:t> (2nd ed.). Cheshire, Conn.: Graphics Press.</a:t>
            </a:r>
          </a:p>
          <a:p>
            <a:r>
              <a:rPr lang="en-US" dirty="0" smtClean="0"/>
              <a:t> </a:t>
            </a:r>
          </a:p>
          <a:p>
            <a:r>
              <a:rPr lang="en-US" dirty="0" err="1" smtClean="0"/>
              <a:t>Tunkelang</a:t>
            </a:r>
            <a:r>
              <a:rPr lang="en-US" dirty="0" smtClean="0"/>
              <a:t>, D. (2009). Front end concerns when implementing faceted search - part 1. [except from the book Faceted search]. </a:t>
            </a:r>
            <a:r>
              <a:rPr lang="en-US" dirty="0" smtClean="0">
                <a:hlinkClick r:id="rId7"/>
              </a:rPr>
              <a:t>http://www.uie.com/articles/faceted_search2/</a:t>
            </a:r>
            <a:endParaRPr lang="en-US" dirty="0" smtClean="0"/>
          </a:p>
          <a:p>
            <a:r>
              <a:rPr lang="en-US" dirty="0" smtClean="0"/>
              <a:t> </a:t>
            </a:r>
          </a:p>
          <a:p>
            <a:r>
              <a:rPr lang="en-US" dirty="0" err="1" smtClean="0"/>
              <a:t>Tunkelang</a:t>
            </a:r>
            <a:r>
              <a:rPr lang="en-US" dirty="0" smtClean="0"/>
              <a:t>, D. (2009). Front end concerns when implementing faceted search - part 2. [except from the book Faceted search]. </a:t>
            </a:r>
            <a:r>
              <a:rPr lang="en-US" dirty="0" smtClean="0">
                <a:hlinkClick r:id="rId8"/>
              </a:rPr>
              <a:t>http://www.uie.com/articles/faceted_search2part2/</a:t>
            </a:r>
            <a:r>
              <a:rPr lang="en-US" dirty="0" smtClean="0"/>
              <a:t> </a:t>
            </a:r>
          </a:p>
          <a:p>
            <a:r>
              <a:rPr lang="en-US" dirty="0" smtClean="0"/>
              <a:t> </a:t>
            </a:r>
          </a:p>
          <a:p>
            <a:r>
              <a:rPr lang="en-US" dirty="0" err="1" smtClean="0"/>
              <a:t>Turbek</a:t>
            </a:r>
            <a:r>
              <a:rPr lang="en-US" dirty="0" smtClean="0"/>
              <a:t>, Stephen. (2008). Advancing Advanced Search. Retrieved on November 23, 2009 from </a:t>
            </a:r>
            <a:r>
              <a:rPr lang="en-US" dirty="0" smtClean="0">
                <a:hlinkClick r:id="rId9"/>
              </a:rPr>
              <a:t>http://www.boxesandarrows.com/view/advancing-advanced</a:t>
            </a:r>
            <a:endParaRPr lang="en-US" dirty="0" smtClean="0"/>
          </a:p>
          <a:p>
            <a:r>
              <a:rPr lang="en-US" dirty="0" smtClean="0"/>
              <a:t> </a:t>
            </a:r>
          </a:p>
          <a:p>
            <a:r>
              <a:rPr lang="en-US" dirty="0" err="1" smtClean="0"/>
              <a:t>Wodtke</a:t>
            </a:r>
            <a:r>
              <a:rPr lang="en-US" dirty="0" smtClean="0"/>
              <a:t>, Christina. (2006). Long Tails and Short Queries: An Interview with Amanda Spink. Retrieved November 23, 2009 from  </a:t>
            </a:r>
            <a:r>
              <a:rPr lang="en-US" dirty="0" smtClean="0">
                <a:hlinkClick r:id="rId10"/>
              </a:rPr>
              <a:t>http://www.boxesandarrows.com/view/long_tails_and_</a:t>
            </a:r>
            <a:endParaRPr lang="en-US" dirty="0" smtClean="0"/>
          </a:p>
          <a:p>
            <a:r>
              <a:rPr lang="en-US" dirty="0" smtClean="0"/>
              <a:t> </a:t>
            </a:r>
          </a:p>
          <a:p>
            <a:r>
              <a:rPr lang="en-US" dirty="0" err="1" smtClean="0"/>
              <a:t>Zabed</a:t>
            </a:r>
            <a:r>
              <a:rPr lang="en-US" dirty="0" smtClean="0"/>
              <a:t> Ahmed, S.M., C. McKnight, and C. Oppenheim. (2006). A user-centered design and evaluation of IR interfaces. Journal of Librarianship and Information Science. 38, 157-172.</a:t>
            </a:r>
          </a:p>
          <a:p>
            <a:r>
              <a:rPr lang="en-US" dirty="0" smtClean="0"/>
              <a:t> </a:t>
            </a:r>
          </a:p>
          <a:p>
            <a:r>
              <a:rPr lang="en-US" dirty="0" smtClean="0"/>
              <a:t> </a:t>
            </a:r>
          </a:p>
        </p:txBody>
      </p:sp>
      <p:pic>
        <p:nvPicPr>
          <p:cNvPr id="4" name="Picture 3" descr="searchInterface.png"/>
          <p:cNvPicPr>
            <a:picLocks noChangeAspect="1"/>
          </p:cNvPicPr>
          <p:nvPr/>
        </p:nvPicPr>
        <p:blipFill>
          <a:blip r:embed="rId11" cstate="print"/>
          <a:stretch>
            <a:fillRect/>
          </a:stretch>
        </p:blipFill>
        <p:spPr>
          <a:xfrm>
            <a:off x="1066800" y="361950"/>
            <a:ext cx="2921000" cy="847612"/>
          </a:xfrm>
          <a:prstGeom prst="rect">
            <a:avLst/>
          </a:prstGeom>
        </p:spPr>
      </p:pic>
      <p:sp>
        <p:nvSpPr>
          <p:cNvPr id="5" name="Rounded Rectangle 4"/>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403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695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987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279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572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156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864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740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448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032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3246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616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908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200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493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785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6" y="274638"/>
            <a:ext cx="3943350" cy="1143000"/>
          </a:xfrm>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32500" lnSpcReduction="20000"/>
          </a:bodyPr>
          <a:lstStyle/>
          <a:p>
            <a:r>
              <a:rPr lang="en-US" dirty="0" smtClean="0"/>
              <a:t>Images:</a:t>
            </a:r>
          </a:p>
          <a:p>
            <a:r>
              <a:rPr lang="en-US" dirty="0" smtClean="0"/>
              <a:t> </a:t>
            </a:r>
          </a:p>
          <a:p>
            <a:r>
              <a:rPr lang="en-US" dirty="0" err="1" smtClean="0"/>
              <a:t>Frenkieb</a:t>
            </a:r>
            <a:r>
              <a:rPr lang="en-US" dirty="0" smtClean="0"/>
              <a:t>, 2007. The Simpsons: Sea captain. Retrieved on Nov 29, 2009 from</a:t>
            </a:r>
            <a:r>
              <a:rPr lang="en-US" dirty="0" smtClean="0">
                <a:hlinkClick r:id="rId2"/>
              </a:rPr>
              <a:t>www.flickr.com/photos/</a:t>
            </a:r>
            <a:r>
              <a:rPr lang="en-US" dirty="0" err="1" smtClean="0">
                <a:hlinkClick r:id="rId2"/>
              </a:rPr>
              <a:t>frenkieb</a:t>
            </a:r>
            <a:r>
              <a:rPr lang="en-US" dirty="0" smtClean="0">
                <a:hlinkClick r:id="rId2"/>
              </a:rPr>
              <a:t>/385690332/</a:t>
            </a:r>
            <a:endParaRPr lang="en-US" dirty="0" smtClean="0"/>
          </a:p>
          <a:p>
            <a:r>
              <a:rPr lang="en-US" dirty="0" smtClean="0"/>
              <a:t> </a:t>
            </a:r>
          </a:p>
          <a:p>
            <a:r>
              <a:rPr lang="en-US" dirty="0" err="1" smtClean="0"/>
              <a:t>Kurazaybo</a:t>
            </a:r>
            <a:r>
              <a:rPr lang="en-US" dirty="0" smtClean="0"/>
              <a:t>, 2008. Netscape warning. Retrieved on Nov 29, 2009 from </a:t>
            </a:r>
            <a:r>
              <a:rPr lang="en-US" dirty="0" smtClean="0">
                <a:hlinkClick r:id="rId3"/>
              </a:rPr>
              <a:t>flickr.com/photos/</a:t>
            </a:r>
            <a:r>
              <a:rPr lang="en-US" dirty="0" err="1" smtClean="0">
                <a:hlinkClick r:id="rId3"/>
              </a:rPr>
              <a:t>kurazaybo</a:t>
            </a:r>
            <a:r>
              <a:rPr lang="en-US" dirty="0" smtClean="0">
                <a:hlinkClick r:id="rId3"/>
              </a:rPr>
              <a:t>/2620293277/</a:t>
            </a:r>
            <a:endParaRPr lang="en-US" dirty="0" smtClean="0"/>
          </a:p>
          <a:p>
            <a:r>
              <a:rPr lang="en-US" dirty="0" smtClean="0"/>
              <a:t> </a:t>
            </a:r>
          </a:p>
          <a:p>
            <a:r>
              <a:rPr lang="en-US" dirty="0" err="1" smtClean="0"/>
              <a:t>Kehren</a:t>
            </a:r>
            <a:r>
              <a:rPr lang="en-US" dirty="0" smtClean="0"/>
              <a:t>, Frank 2007. </a:t>
            </a:r>
            <a:r>
              <a:rPr lang="en-US" i="1" dirty="0" smtClean="0"/>
              <a:t>Atlas Statue</a:t>
            </a:r>
            <a:r>
              <a:rPr lang="en-US" dirty="0" smtClean="0"/>
              <a:t>, </a:t>
            </a:r>
            <a:r>
              <a:rPr lang="en-US" dirty="0" err="1" smtClean="0"/>
              <a:t>Linderhof</a:t>
            </a:r>
            <a:r>
              <a:rPr lang="en-US" dirty="0" smtClean="0"/>
              <a:t> Palace, Germany. Retrieved on Nov 28, 2009 from www.flickr.com/photos/fkehren/2287975280/.</a:t>
            </a:r>
          </a:p>
          <a:p>
            <a:r>
              <a:rPr lang="en-US" dirty="0" smtClean="0"/>
              <a:t> </a:t>
            </a:r>
          </a:p>
          <a:p>
            <a:r>
              <a:rPr lang="en-US" dirty="0" smtClean="0"/>
              <a:t>Turner, Daniel, 2006. </a:t>
            </a:r>
            <a:r>
              <a:rPr lang="en-US" i="1" dirty="0" smtClean="0"/>
              <a:t>Hercules</a:t>
            </a:r>
            <a:r>
              <a:rPr lang="en-US" dirty="0" smtClean="0"/>
              <a:t>, </a:t>
            </a:r>
            <a:r>
              <a:rPr lang="en-US" dirty="0" err="1" smtClean="0"/>
              <a:t>Portmerion</a:t>
            </a:r>
            <a:r>
              <a:rPr lang="en-US" dirty="0" smtClean="0"/>
              <a:t>, Wales. Retrieved on Nov 28, 2009 from </a:t>
            </a:r>
            <a:r>
              <a:rPr lang="en-US" dirty="0" smtClean="0">
                <a:hlinkClick r:id="rId4"/>
              </a:rPr>
              <a:t>http://commons.wikimedia.org/wiki/File:Port_merion_atlas.JPG.</a:t>
            </a:r>
            <a:endParaRPr lang="en-US" dirty="0" smtClean="0"/>
          </a:p>
          <a:p>
            <a:r>
              <a:rPr lang="en-US" dirty="0" smtClean="0"/>
              <a:t> </a:t>
            </a:r>
          </a:p>
          <a:p>
            <a:r>
              <a:rPr lang="en-US" dirty="0" smtClean="0"/>
              <a:t>Media: </a:t>
            </a:r>
          </a:p>
          <a:p>
            <a:r>
              <a:rPr lang="en-US" dirty="0" smtClean="0"/>
              <a:t> </a:t>
            </a:r>
          </a:p>
          <a:p>
            <a:r>
              <a:rPr lang="en-US" dirty="0" smtClean="0"/>
              <a:t>Google testing a new search interface retrieved Nov 25, 2009 from </a:t>
            </a:r>
            <a:r>
              <a:rPr lang="en-US" dirty="0" smtClean="0">
                <a:hlinkClick r:id="rId5"/>
              </a:rPr>
              <a:t>http://gizmodo.com/5412305/google-searchs-new-interface-being-tested-now</a:t>
            </a:r>
            <a:endParaRPr lang="en-US" dirty="0" smtClean="0"/>
          </a:p>
          <a:p>
            <a:r>
              <a:rPr lang="en-US" dirty="0" smtClean="0"/>
              <a:t> </a:t>
            </a:r>
            <a:r>
              <a:rPr lang="en-US" dirty="0" smtClean="0">
                <a:hlinkClick r:id="rId6"/>
              </a:rPr>
              <a:t>http://gizmodo.com/5412801/how-to-try-the-new-google-search</a:t>
            </a:r>
            <a:endParaRPr lang="en-US" dirty="0" smtClean="0"/>
          </a:p>
          <a:p>
            <a:r>
              <a:rPr lang="en-US" dirty="0" smtClean="0"/>
              <a:t> </a:t>
            </a:r>
          </a:p>
          <a:p>
            <a:r>
              <a:rPr lang="en-US" dirty="0" smtClean="0"/>
              <a:t> </a:t>
            </a:r>
          </a:p>
          <a:p>
            <a:r>
              <a:rPr lang="en-US" dirty="0" err="1" smtClean="0"/>
              <a:t>Stefanmart</a:t>
            </a:r>
            <a:r>
              <a:rPr lang="en-US" dirty="0" smtClean="0"/>
              <a:t>. (1979). Put that there (original). Accessed November 20 2009 </a:t>
            </a:r>
            <a:r>
              <a:rPr lang="en-US" dirty="0" smtClean="0">
                <a:hlinkClick r:id="rId7"/>
              </a:rPr>
              <a:t>http://www.youtube.com/watch?v=RyBEUyEtxQo</a:t>
            </a:r>
            <a:endParaRPr lang="en-US" dirty="0" smtClean="0"/>
          </a:p>
          <a:p>
            <a:r>
              <a:rPr lang="en-US" dirty="0" smtClean="0"/>
              <a:t> </a:t>
            </a:r>
          </a:p>
          <a:p>
            <a:r>
              <a:rPr lang="en-US" dirty="0" err="1" smtClean="0"/>
              <a:t>TopWindowsTutorials</a:t>
            </a:r>
            <a:r>
              <a:rPr lang="en-US" dirty="0" smtClean="0"/>
              <a:t>. (2009). Microsoft BOB: a tour of Microsoft's forgotten desktop "enhancement". Accessed November 20 2009 </a:t>
            </a:r>
            <a:r>
              <a:rPr lang="en-US" dirty="0" smtClean="0">
                <a:hlinkClick r:id="rId8"/>
              </a:rPr>
              <a:t>http://www.youtube.com/w</a:t>
            </a:r>
            <a:endParaRPr lang="en-US" dirty="0" smtClean="0"/>
          </a:p>
          <a:p>
            <a:pPr>
              <a:buNone/>
            </a:pPr>
            <a:endParaRPr lang="en-US" dirty="0" smtClean="0"/>
          </a:p>
          <a:p>
            <a:pPr>
              <a:buNone/>
            </a:pPr>
            <a:endParaRPr lang="en-US" dirty="0"/>
          </a:p>
        </p:txBody>
      </p:sp>
      <p:pic>
        <p:nvPicPr>
          <p:cNvPr id="4" name="Picture 3" descr="searchInterface.png"/>
          <p:cNvPicPr>
            <a:picLocks noChangeAspect="1"/>
          </p:cNvPicPr>
          <p:nvPr/>
        </p:nvPicPr>
        <p:blipFill>
          <a:blip r:embed="rId9" cstate="print"/>
          <a:stretch>
            <a:fillRect/>
          </a:stretch>
        </p:blipFill>
        <p:spPr>
          <a:xfrm>
            <a:off x="1066800" y="361950"/>
            <a:ext cx="2921000" cy="847612"/>
          </a:xfrm>
          <a:prstGeom prst="rect">
            <a:avLst/>
          </a:prstGeom>
        </p:spPr>
      </p:pic>
      <p:sp>
        <p:nvSpPr>
          <p:cNvPr id="6" name="Rounded Rectangle 5"/>
          <p:cNvSpPr/>
          <p:nvPr/>
        </p:nvSpPr>
        <p:spPr>
          <a:xfrm>
            <a:off x="701675"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746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509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588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9430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2351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5272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4035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8193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1114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667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6956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877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2798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5719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1561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8640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7403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4482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0324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3245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6166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9087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72008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4929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77850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8077199"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normAutofit/>
          </a:bodyPr>
          <a:lstStyle/>
          <a:p>
            <a:r>
              <a:rPr lang="en-US" dirty="0" smtClean="0"/>
              <a:t>Introduction</a:t>
            </a:r>
            <a:endParaRPr lang="en-US" dirty="0"/>
          </a:p>
        </p:txBody>
      </p:sp>
      <p:sp>
        <p:nvSpPr>
          <p:cNvPr id="3" name="Content Placeholder 2"/>
          <p:cNvSpPr>
            <a:spLocks noGrp="1"/>
          </p:cNvSpPr>
          <p:nvPr>
            <p:ph idx="1"/>
          </p:nvPr>
        </p:nvSpPr>
        <p:spPr/>
        <p:txBody>
          <a:bodyPr/>
          <a:lstStyle/>
          <a:p>
            <a:pPr marL="0" indent="0">
              <a:buNone/>
            </a:pPr>
            <a:r>
              <a:rPr lang="en-US" sz="1800" dirty="0" smtClean="0">
                <a:solidFill>
                  <a:schemeClr val="accent5">
                    <a:lumMod val="50000"/>
                  </a:schemeClr>
                </a:solidFill>
              </a:rPr>
              <a:t>A key problem for practitioners is the lack of computer people trained in information and web retrieval, web design, and web usability. There is a lack of [...] industry consultants who really understand search. Search is much harder than most people think, and the design of effective search tools is even harder" (Spink, 2006).</a:t>
            </a:r>
          </a:p>
          <a:p>
            <a:endParaRPr lang="en-US" dirty="0"/>
          </a:p>
        </p:txBody>
      </p:sp>
      <p:sp>
        <p:nvSpPr>
          <p:cNvPr id="4" name="TextBox 3"/>
          <p:cNvSpPr txBox="1"/>
          <p:nvPr/>
        </p:nvSpPr>
        <p:spPr>
          <a:xfrm>
            <a:off x="1600200" y="3276600"/>
            <a:ext cx="7239000" cy="2339102"/>
          </a:xfrm>
          <a:prstGeom prst="rect">
            <a:avLst/>
          </a:prstGeom>
          <a:noFill/>
        </p:spPr>
        <p:txBody>
          <a:bodyPr wrap="square" rtlCol="0">
            <a:spAutoFit/>
          </a:bodyPr>
          <a:lstStyle/>
          <a:p>
            <a:r>
              <a:rPr lang="en-US" dirty="0" smtClean="0"/>
              <a:t>Key points for our presentation:</a:t>
            </a:r>
          </a:p>
          <a:p>
            <a:pPr lvl="1">
              <a:buFont typeface="Arial" pitchFamily="34" charset="0"/>
              <a:buChar char="•"/>
            </a:pPr>
            <a:r>
              <a:rPr lang="en-US" sz="1600" dirty="0" smtClean="0"/>
              <a:t>Definitions of interface design and Human Computer Interface (HCI)</a:t>
            </a:r>
          </a:p>
          <a:p>
            <a:pPr lvl="1">
              <a:buFont typeface="Arial" pitchFamily="34" charset="0"/>
              <a:buChar char="•"/>
            </a:pPr>
            <a:r>
              <a:rPr lang="en-US" sz="1600" dirty="0" smtClean="0"/>
              <a:t>Users – the folks you design for</a:t>
            </a:r>
          </a:p>
          <a:p>
            <a:pPr lvl="1">
              <a:buFont typeface="Arial" pitchFamily="34" charset="0"/>
              <a:buChar char="•"/>
            </a:pPr>
            <a:r>
              <a:rPr lang="en-US" sz="1600" dirty="0" smtClean="0"/>
              <a:t>Usability and usability testing</a:t>
            </a:r>
          </a:p>
          <a:p>
            <a:pPr lvl="1">
              <a:buFont typeface="Arial" pitchFamily="34" charset="0"/>
              <a:buChar char="•"/>
            </a:pPr>
            <a:r>
              <a:rPr lang="en-US" sz="1600" dirty="0" smtClean="0"/>
              <a:t>Design theory</a:t>
            </a:r>
          </a:p>
          <a:p>
            <a:pPr lvl="1">
              <a:buFont typeface="Arial" pitchFamily="34" charset="0"/>
              <a:buChar char="•"/>
            </a:pPr>
            <a:r>
              <a:rPr lang="en-US" sz="1600" dirty="0" smtClean="0"/>
              <a:t>Design in practice</a:t>
            </a:r>
          </a:p>
          <a:p>
            <a:pPr lvl="1">
              <a:buFont typeface="Arial" pitchFamily="34" charset="0"/>
              <a:buChar char="•"/>
            </a:pPr>
            <a:r>
              <a:rPr lang="en-US" sz="1600" dirty="0" smtClean="0"/>
              <a:t>Critiques of some search interfaces</a:t>
            </a:r>
          </a:p>
          <a:p>
            <a:pPr lvl="1">
              <a:buFont typeface="Arial" pitchFamily="34" charset="0"/>
              <a:buChar char="•"/>
            </a:pPr>
            <a:r>
              <a:rPr lang="en-US" sz="1600" dirty="0" smtClean="0"/>
              <a:t>What all of this means for libraries</a:t>
            </a:r>
          </a:p>
          <a:p>
            <a:pPr lvl="1">
              <a:buFont typeface="Arial" pitchFamily="34" charset="0"/>
              <a:buChar char="•"/>
            </a:pPr>
            <a:r>
              <a:rPr lang="en-US" sz="1600" dirty="0" smtClean="0"/>
              <a:t>The future of search interfaces</a:t>
            </a:r>
          </a:p>
        </p:txBody>
      </p:sp>
      <p:pic>
        <p:nvPicPr>
          <p:cNvPr id="5" name="Picture 4" descr="searchInterface.png"/>
          <p:cNvPicPr>
            <a:picLocks noChangeAspect="1"/>
          </p:cNvPicPr>
          <p:nvPr/>
        </p:nvPicPr>
        <p:blipFill>
          <a:blip r:embed="rId3" cstate="print"/>
          <a:stretch>
            <a:fillRect/>
          </a:stretch>
        </p:blipFill>
        <p:spPr>
          <a:xfrm>
            <a:off x="1066800" y="361950"/>
            <a:ext cx="2921000" cy="847612"/>
          </a:xfrm>
          <a:prstGeom prst="rect">
            <a:avLst/>
          </a:prstGeom>
        </p:spPr>
      </p:pic>
      <p:sp>
        <p:nvSpPr>
          <p:cNvPr id="7" name="Rounded Rectangle 6"/>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87800" y="274638"/>
            <a:ext cx="4016375" cy="1143000"/>
          </a:xfrm>
        </p:spPr>
        <p:txBody>
          <a:bodyPr/>
          <a:lstStyle/>
          <a:p>
            <a:r>
              <a:rPr lang="en-US" dirty="0" smtClean="0"/>
              <a:t>Definitions</a:t>
            </a:r>
            <a:endParaRPr lang="en-US" dirty="0"/>
          </a:p>
        </p:txBody>
      </p:sp>
      <p:sp>
        <p:nvSpPr>
          <p:cNvPr id="3" name="Content Placeholder 2"/>
          <p:cNvSpPr>
            <a:spLocks noGrp="1"/>
          </p:cNvSpPr>
          <p:nvPr>
            <p:ph idx="1"/>
          </p:nvPr>
        </p:nvSpPr>
        <p:spPr>
          <a:xfrm>
            <a:off x="1066800" y="1447800"/>
            <a:ext cx="7010400" cy="2590800"/>
          </a:xfrm>
        </p:spPr>
        <p:txBody>
          <a:bodyPr>
            <a:normAutofit fontScale="70000" lnSpcReduction="20000"/>
          </a:bodyPr>
          <a:lstStyle/>
          <a:p>
            <a:pPr marL="0" indent="0" algn="ctr">
              <a:buNone/>
            </a:pPr>
            <a:r>
              <a:rPr lang="en-US" sz="4100" u="sng" dirty="0" smtClean="0">
                <a:solidFill>
                  <a:schemeClr val="accent5">
                    <a:lumMod val="50000"/>
                  </a:schemeClr>
                </a:solidFill>
              </a:rPr>
              <a:t>User Interface</a:t>
            </a:r>
            <a:r>
              <a:rPr lang="en-US" sz="4100" dirty="0" smtClean="0">
                <a:solidFill>
                  <a:schemeClr val="accent5">
                    <a:lumMod val="50000"/>
                  </a:schemeClr>
                </a:solidFill>
              </a:rPr>
              <a:t> (a.k.a. Human Computer Interface and  Man-Machine Interface): "the aggregate of means by which people (the users) interact with [a] system" (that is, a machine, device, computer program, or other complex tool) (Wikipedia, 2009).</a:t>
            </a:r>
          </a:p>
          <a:p>
            <a:endParaRPr lang="en-US" dirty="0" smtClean="0"/>
          </a:p>
          <a:p>
            <a:endParaRPr lang="en-US" dirty="0"/>
          </a:p>
        </p:txBody>
      </p:sp>
      <p:sp>
        <p:nvSpPr>
          <p:cNvPr id="4" name="TextBox 3"/>
          <p:cNvSpPr txBox="1"/>
          <p:nvPr/>
        </p:nvSpPr>
        <p:spPr>
          <a:xfrm>
            <a:off x="1066800" y="4305300"/>
            <a:ext cx="7010400" cy="1754326"/>
          </a:xfrm>
          <a:prstGeom prst="rect">
            <a:avLst/>
          </a:prstGeom>
          <a:noFill/>
        </p:spPr>
        <p:txBody>
          <a:bodyPr wrap="square" rtlCol="0">
            <a:spAutoFit/>
          </a:bodyPr>
          <a:lstStyle/>
          <a:p>
            <a:pPr algn="ctr"/>
            <a:r>
              <a:rPr lang="en-US" sz="3000" dirty="0" smtClean="0">
                <a:solidFill>
                  <a:schemeClr val="accent5">
                    <a:lumMod val="50000"/>
                  </a:schemeClr>
                </a:solidFill>
              </a:rPr>
              <a:t>A user interface is like the windshield, steering wheel, and gas pedal in a car (Negroponte, 1995).</a:t>
            </a:r>
          </a:p>
          <a:p>
            <a:endParaRPr lang="en-US" dirty="0"/>
          </a:p>
        </p:txBody>
      </p:sp>
      <p:pic>
        <p:nvPicPr>
          <p:cNvPr id="7" name="Picture 6" descr="searchInterface.png"/>
          <p:cNvPicPr>
            <a:picLocks noChangeAspect="1"/>
          </p:cNvPicPr>
          <p:nvPr/>
        </p:nvPicPr>
        <p:blipFill>
          <a:blip r:embed="rId3" cstate="print"/>
          <a:stretch>
            <a:fillRect/>
          </a:stretch>
        </p:blipFill>
        <p:spPr>
          <a:xfrm>
            <a:off x="1066800" y="361950"/>
            <a:ext cx="2921000" cy="847612"/>
          </a:xfrm>
          <a:prstGeom prst="rect">
            <a:avLst/>
          </a:prstGeom>
        </p:spPr>
      </p:pic>
      <p:sp>
        <p:nvSpPr>
          <p:cNvPr id="8" name="Rounded Rectangle 7"/>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scapeWarning.jpg"/>
          <p:cNvPicPr>
            <a:picLocks noChangeAspect="1"/>
          </p:cNvPicPr>
          <p:nvPr/>
        </p:nvPicPr>
        <p:blipFill>
          <a:blip r:embed="rId3" cstate="print">
            <a:lum bright="70000" contrast="-70000"/>
          </a:blip>
          <a:stretch>
            <a:fillRect/>
          </a:stretch>
        </p:blipFill>
        <p:spPr>
          <a:xfrm>
            <a:off x="2743200" y="1905000"/>
            <a:ext cx="6096000" cy="4245748"/>
          </a:xfrm>
          <a:prstGeom prst="rect">
            <a:avLst/>
          </a:prstGeom>
          <a:effectLst>
            <a:outerShdw blurRad="50800" dist="50800" dir="5400000" algn="ctr" rotWithShape="0">
              <a:srgbClr val="000000">
                <a:alpha val="31000"/>
              </a:srgbClr>
            </a:outerShdw>
          </a:effectLst>
        </p:spPr>
      </p:pic>
      <p:sp>
        <p:nvSpPr>
          <p:cNvPr id="2" name="Title 1"/>
          <p:cNvSpPr>
            <a:spLocks noGrp="1"/>
          </p:cNvSpPr>
          <p:nvPr>
            <p:ph type="title"/>
          </p:nvPr>
        </p:nvSpPr>
        <p:spPr>
          <a:xfrm>
            <a:off x="4060825" y="274638"/>
            <a:ext cx="3943350" cy="1143000"/>
          </a:xfrm>
        </p:spPr>
        <p:txBody>
          <a:bodyPr>
            <a:normAutofit/>
          </a:bodyPr>
          <a:lstStyle/>
          <a:p>
            <a:r>
              <a:rPr lang="en-US" dirty="0" smtClean="0"/>
              <a:t>A (brief) history</a:t>
            </a:r>
            <a:endParaRPr lang="en-US" dirty="0"/>
          </a:p>
        </p:txBody>
      </p:sp>
      <p:sp>
        <p:nvSpPr>
          <p:cNvPr id="3" name="Content Placeholder 2"/>
          <p:cNvSpPr>
            <a:spLocks noGrp="1"/>
          </p:cNvSpPr>
          <p:nvPr>
            <p:ph idx="1"/>
          </p:nvPr>
        </p:nvSpPr>
        <p:spPr/>
        <p:txBody>
          <a:bodyPr>
            <a:normAutofit/>
          </a:bodyPr>
          <a:lstStyle/>
          <a:p>
            <a:r>
              <a:rPr lang="en-US" dirty="0" smtClean="0"/>
              <a:t>1970 to 1980s: structured command line interfaces</a:t>
            </a:r>
          </a:p>
          <a:p>
            <a:r>
              <a:rPr lang="en-US" dirty="0" smtClean="0"/>
              <a:t>Early 1990s: IR systems introduce user friendly features</a:t>
            </a:r>
          </a:p>
          <a:p>
            <a:r>
              <a:rPr lang="en-US" dirty="0" smtClean="0"/>
              <a:t>Mid-1990s: National Centre for Supercomputing Applications' (NCSA) releases Mosaic/Netscape and the WWW is born</a:t>
            </a:r>
            <a:endParaRPr lang="en-US" dirty="0"/>
          </a:p>
        </p:txBody>
      </p:sp>
      <p:pic>
        <p:nvPicPr>
          <p:cNvPr id="5" name="Picture 4" descr="searchInterface.png"/>
          <p:cNvPicPr>
            <a:picLocks noChangeAspect="1"/>
          </p:cNvPicPr>
          <p:nvPr/>
        </p:nvPicPr>
        <p:blipFill>
          <a:blip r:embed="rId4" cstate="print"/>
          <a:stretch>
            <a:fillRect/>
          </a:stretch>
        </p:blipFill>
        <p:spPr>
          <a:xfrm>
            <a:off x="1066800" y="361950"/>
            <a:ext cx="2921000" cy="847612"/>
          </a:xfrm>
          <a:prstGeom prst="rect">
            <a:avLst/>
          </a:prstGeom>
        </p:spPr>
      </p:pic>
      <p:sp>
        <p:nvSpPr>
          <p:cNvPr id="7" name="Rounded Rectangle 6"/>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lstStyle/>
          <a:p>
            <a:r>
              <a:rPr lang="en-US" dirty="0" smtClean="0"/>
              <a:t>Users</a:t>
            </a:r>
            <a:endParaRPr lang="en-US" dirty="0"/>
          </a:p>
        </p:txBody>
      </p:sp>
      <p:sp>
        <p:nvSpPr>
          <p:cNvPr id="3" name="Content Placeholder 2"/>
          <p:cNvSpPr>
            <a:spLocks noGrp="1"/>
          </p:cNvSpPr>
          <p:nvPr>
            <p:ph idx="1"/>
          </p:nvPr>
        </p:nvSpPr>
        <p:spPr>
          <a:xfrm>
            <a:off x="1066800" y="1600200"/>
            <a:ext cx="7010400" cy="4525963"/>
          </a:xfrm>
        </p:spPr>
        <p:txBody>
          <a:bodyPr>
            <a:normAutofit/>
          </a:bodyPr>
          <a:lstStyle/>
          <a:p>
            <a:pPr marL="0" indent="0">
              <a:buNone/>
            </a:pPr>
            <a:r>
              <a:rPr lang="en-US" sz="2800" dirty="0" smtClean="0"/>
              <a:t>According to Spencer, </a:t>
            </a:r>
            <a:r>
              <a:rPr lang="en-US" sz="2800" dirty="0" err="1" smtClean="0"/>
              <a:t>Morville</a:t>
            </a:r>
            <a:r>
              <a:rPr lang="en-US" sz="2800" dirty="0" smtClean="0"/>
              <a:t>, and Rosenfeld, there are four modes of information seeking--and, by extension, four types of information seekers (Spencer, 2006; </a:t>
            </a:r>
            <a:r>
              <a:rPr lang="en-US" sz="2800" dirty="0" err="1" smtClean="0"/>
              <a:t>Morville</a:t>
            </a:r>
            <a:r>
              <a:rPr lang="en-US" sz="2800" dirty="0" smtClean="0"/>
              <a:t> and Rosenfeld, 2007):</a:t>
            </a:r>
          </a:p>
          <a:p>
            <a:pPr marL="596646" indent="-514350">
              <a:buFont typeface="+mj-lt"/>
              <a:buAutoNum type="arabicPeriod"/>
            </a:pPr>
            <a:r>
              <a:rPr lang="en-US" sz="2800" dirty="0" smtClean="0">
                <a:solidFill>
                  <a:schemeClr val="accent5">
                    <a:lumMod val="50000"/>
                  </a:schemeClr>
                </a:solidFill>
              </a:rPr>
              <a:t>Perfect Catch</a:t>
            </a:r>
          </a:p>
          <a:p>
            <a:pPr marL="596646" indent="-514350">
              <a:buFont typeface="+mj-lt"/>
              <a:buAutoNum type="arabicPeriod"/>
            </a:pPr>
            <a:r>
              <a:rPr lang="en-US" sz="2800" dirty="0" smtClean="0">
                <a:solidFill>
                  <a:schemeClr val="accent5">
                    <a:lumMod val="50000"/>
                  </a:schemeClr>
                </a:solidFill>
              </a:rPr>
              <a:t>Lobster Trapping</a:t>
            </a:r>
          </a:p>
          <a:p>
            <a:pPr marL="596646" indent="-514350">
              <a:buFont typeface="+mj-lt"/>
              <a:buAutoNum type="arabicPeriod"/>
            </a:pPr>
            <a:r>
              <a:rPr lang="en-US" sz="2800" dirty="0" smtClean="0">
                <a:solidFill>
                  <a:schemeClr val="accent5">
                    <a:lumMod val="50000"/>
                  </a:schemeClr>
                </a:solidFill>
              </a:rPr>
              <a:t>Indiscriminate </a:t>
            </a:r>
            <a:r>
              <a:rPr lang="en-US" sz="2800" dirty="0" err="1" smtClean="0">
                <a:solidFill>
                  <a:schemeClr val="accent5">
                    <a:lumMod val="50000"/>
                  </a:schemeClr>
                </a:solidFill>
              </a:rPr>
              <a:t>Driftnetting</a:t>
            </a:r>
            <a:endParaRPr lang="en-US" sz="2800" dirty="0" smtClean="0">
              <a:solidFill>
                <a:schemeClr val="accent5">
                  <a:lumMod val="50000"/>
                </a:schemeClr>
              </a:solidFill>
            </a:endParaRPr>
          </a:p>
          <a:p>
            <a:pPr marL="596646" indent="-514350">
              <a:buFont typeface="+mj-lt"/>
              <a:buAutoNum type="arabicPeriod"/>
            </a:pPr>
            <a:r>
              <a:rPr lang="en-US" sz="2800" dirty="0" smtClean="0">
                <a:solidFill>
                  <a:schemeClr val="accent5">
                    <a:lumMod val="50000"/>
                  </a:schemeClr>
                </a:solidFill>
              </a:rPr>
              <a:t>I've seen you before Moby Dick</a:t>
            </a:r>
          </a:p>
          <a:p>
            <a:endParaRPr lang="en-US" dirty="0"/>
          </a:p>
        </p:txBody>
      </p:sp>
      <p:pic>
        <p:nvPicPr>
          <p:cNvPr id="4" name="Picture 3" descr="seaCaptain.jpg"/>
          <p:cNvPicPr>
            <a:picLocks noChangeAspect="1"/>
          </p:cNvPicPr>
          <p:nvPr/>
        </p:nvPicPr>
        <p:blipFill>
          <a:blip r:embed="rId3" cstate="print"/>
          <a:stretch>
            <a:fillRect/>
          </a:stretch>
        </p:blipFill>
        <p:spPr>
          <a:xfrm>
            <a:off x="6324600" y="3500548"/>
            <a:ext cx="1752600" cy="2468451"/>
          </a:xfrm>
          <a:prstGeom prst="rect">
            <a:avLst/>
          </a:prstGeom>
        </p:spPr>
      </p:pic>
      <p:pic>
        <p:nvPicPr>
          <p:cNvPr id="5" name="Picture 4" descr="searchInterface.png"/>
          <p:cNvPicPr>
            <a:picLocks noChangeAspect="1"/>
          </p:cNvPicPr>
          <p:nvPr/>
        </p:nvPicPr>
        <p:blipFill>
          <a:blip r:embed="rId4" cstate="print"/>
          <a:stretch>
            <a:fillRect/>
          </a:stretch>
        </p:blipFill>
        <p:spPr>
          <a:xfrm>
            <a:off x="1066800" y="361950"/>
            <a:ext cx="2921000" cy="847612"/>
          </a:xfrm>
          <a:prstGeom prst="rect">
            <a:avLst/>
          </a:prstGeom>
        </p:spPr>
      </p:pic>
      <p:sp>
        <p:nvSpPr>
          <p:cNvPr id="7" name="Rounded Rectangle 6"/>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lstStyle/>
          <a:p>
            <a:r>
              <a:rPr lang="en-US" dirty="0" smtClean="0"/>
              <a:t>Users</a:t>
            </a:r>
            <a:endParaRPr lang="en-US" dirty="0"/>
          </a:p>
        </p:txBody>
      </p:sp>
      <p:sp>
        <p:nvSpPr>
          <p:cNvPr id="3" name="Content Placeholder 2"/>
          <p:cNvSpPr>
            <a:spLocks noGrp="1"/>
          </p:cNvSpPr>
          <p:nvPr>
            <p:ph idx="1"/>
          </p:nvPr>
        </p:nvSpPr>
        <p:spPr>
          <a:xfrm>
            <a:off x="3841750" y="1447800"/>
            <a:ext cx="4235450" cy="4343400"/>
          </a:xfrm>
        </p:spPr>
        <p:txBody>
          <a:bodyPr>
            <a:normAutofit fontScale="85000" lnSpcReduction="20000"/>
          </a:bodyPr>
          <a:lstStyle/>
          <a:p>
            <a:pPr>
              <a:buNone/>
            </a:pPr>
            <a:r>
              <a:rPr lang="en-US" dirty="0" smtClean="0"/>
              <a:t>Cognitive Load</a:t>
            </a:r>
          </a:p>
          <a:p>
            <a:r>
              <a:rPr lang="en-US" dirty="0" err="1" smtClean="0"/>
              <a:t>Kulthau</a:t>
            </a:r>
            <a:r>
              <a:rPr lang="en-US" dirty="0" smtClean="0"/>
              <a:t>: information seeking is inherently stressful</a:t>
            </a:r>
          </a:p>
          <a:p>
            <a:r>
              <a:rPr lang="en-US" dirty="0" smtClean="0"/>
              <a:t>Miller: Magic number 7, plus or minus 2</a:t>
            </a:r>
          </a:p>
          <a:p>
            <a:pPr lvl="1"/>
            <a:r>
              <a:rPr lang="en-US" dirty="0" smtClean="0"/>
              <a:t>People can retain 7 things (bits or clusters of bits) in their short term memory</a:t>
            </a:r>
          </a:p>
          <a:p>
            <a:pPr lvl="1"/>
            <a:r>
              <a:rPr lang="en-US" dirty="0" smtClean="0"/>
              <a:t>Interface design should be broken into clusters to ease cognitive load</a:t>
            </a:r>
          </a:p>
          <a:p>
            <a:endParaRPr lang="en-US" dirty="0"/>
          </a:p>
        </p:txBody>
      </p:sp>
      <p:pic>
        <p:nvPicPr>
          <p:cNvPr id="4" name="Picture 3" descr="Kehren, Frank-AtlasStatue.jpg"/>
          <p:cNvPicPr>
            <a:picLocks noChangeAspect="1"/>
          </p:cNvPicPr>
          <p:nvPr/>
        </p:nvPicPr>
        <p:blipFill>
          <a:blip r:embed="rId3" cstate="print"/>
          <a:stretch>
            <a:fillRect/>
          </a:stretch>
        </p:blipFill>
        <p:spPr>
          <a:xfrm>
            <a:off x="1066800" y="1447799"/>
            <a:ext cx="2743200" cy="4118919"/>
          </a:xfrm>
          <a:prstGeom prst="rect">
            <a:avLst/>
          </a:prstGeom>
        </p:spPr>
      </p:pic>
      <p:sp>
        <p:nvSpPr>
          <p:cNvPr id="5" name="TextBox 4"/>
          <p:cNvSpPr txBox="1"/>
          <p:nvPr/>
        </p:nvSpPr>
        <p:spPr>
          <a:xfrm>
            <a:off x="990600" y="5562600"/>
            <a:ext cx="2514600" cy="246221"/>
          </a:xfrm>
          <a:prstGeom prst="rect">
            <a:avLst/>
          </a:prstGeom>
          <a:noFill/>
        </p:spPr>
        <p:txBody>
          <a:bodyPr wrap="square" rtlCol="0">
            <a:spAutoFit/>
          </a:bodyPr>
          <a:lstStyle/>
          <a:p>
            <a:r>
              <a:rPr lang="en-US" sz="1000" dirty="0" smtClean="0"/>
              <a:t>(</a:t>
            </a:r>
            <a:r>
              <a:rPr lang="en-US" sz="1000" dirty="0" err="1" smtClean="0"/>
              <a:t>Kehren</a:t>
            </a:r>
            <a:r>
              <a:rPr lang="en-US" sz="1000" dirty="0" smtClean="0"/>
              <a:t>, 2007)</a:t>
            </a:r>
            <a:endParaRPr lang="en-US" sz="1000" dirty="0"/>
          </a:p>
        </p:txBody>
      </p:sp>
      <p:pic>
        <p:nvPicPr>
          <p:cNvPr id="6" name="Picture 5" descr="searchInterface.png"/>
          <p:cNvPicPr>
            <a:picLocks noChangeAspect="1"/>
          </p:cNvPicPr>
          <p:nvPr/>
        </p:nvPicPr>
        <p:blipFill>
          <a:blip r:embed="rId4" cstate="print"/>
          <a:stretch>
            <a:fillRect/>
          </a:stretch>
        </p:blipFill>
        <p:spPr>
          <a:xfrm>
            <a:off x="1066800" y="361950"/>
            <a:ext cx="2921000" cy="847612"/>
          </a:xfrm>
          <a:prstGeom prst="rect">
            <a:avLst/>
          </a:prstGeom>
        </p:spPr>
      </p:pic>
      <p:sp>
        <p:nvSpPr>
          <p:cNvPr id="8" name="Rounded Rectangle 7"/>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oogleHome.tiff"/>
          <p:cNvPicPr>
            <a:picLocks noChangeAspect="1"/>
          </p:cNvPicPr>
          <p:nvPr/>
        </p:nvPicPr>
        <p:blipFill>
          <a:blip r:embed="rId3" cstate="print"/>
          <a:stretch>
            <a:fillRect/>
          </a:stretch>
        </p:blipFill>
        <p:spPr>
          <a:xfrm>
            <a:off x="482600" y="1676400"/>
            <a:ext cx="3923414" cy="3124200"/>
          </a:xfrm>
          <a:prstGeom prst="rect">
            <a:avLst/>
          </a:prstGeom>
        </p:spPr>
      </p:pic>
      <p:sp>
        <p:nvSpPr>
          <p:cNvPr id="2" name="Title 1"/>
          <p:cNvSpPr>
            <a:spLocks noGrp="1"/>
          </p:cNvSpPr>
          <p:nvPr>
            <p:ph type="title"/>
          </p:nvPr>
        </p:nvSpPr>
        <p:spPr>
          <a:xfrm>
            <a:off x="4060825" y="274638"/>
            <a:ext cx="3943350" cy="1143000"/>
          </a:xfrm>
        </p:spPr>
        <p:txBody>
          <a:bodyPr/>
          <a:lstStyle/>
          <a:p>
            <a:r>
              <a:rPr lang="en-US" dirty="0" smtClean="0"/>
              <a:t>Users</a:t>
            </a:r>
            <a:endParaRPr lang="en-US" dirty="0"/>
          </a:p>
        </p:txBody>
      </p:sp>
      <p:sp>
        <p:nvSpPr>
          <p:cNvPr id="3" name="Content Placeholder 2"/>
          <p:cNvSpPr>
            <a:spLocks noGrp="1"/>
          </p:cNvSpPr>
          <p:nvPr>
            <p:ph idx="1"/>
          </p:nvPr>
        </p:nvSpPr>
        <p:spPr>
          <a:xfrm>
            <a:off x="5105400" y="2057400"/>
            <a:ext cx="3364992" cy="685800"/>
          </a:xfrm>
        </p:spPr>
        <p:txBody>
          <a:bodyPr/>
          <a:lstStyle/>
          <a:p>
            <a:pPr>
              <a:buNone/>
            </a:pPr>
            <a:r>
              <a:rPr lang="en-US" dirty="0" smtClean="0"/>
              <a:t>Low cognitive load</a:t>
            </a:r>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TextBox 3"/>
          <p:cNvSpPr txBox="1"/>
          <p:nvPr/>
        </p:nvSpPr>
        <p:spPr>
          <a:xfrm>
            <a:off x="1066800" y="4419600"/>
            <a:ext cx="3429000" cy="584775"/>
          </a:xfrm>
          <a:prstGeom prst="rect">
            <a:avLst/>
          </a:prstGeom>
          <a:noFill/>
        </p:spPr>
        <p:txBody>
          <a:bodyPr wrap="square" rtlCol="0">
            <a:spAutoFit/>
          </a:bodyPr>
          <a:lstStyle/>
          <a:p>
            <a:r>
              <a:rPr lang="en-US" sz="3200" dirty="0" smtClean="0"/>
              <a:t>High cognitive load</a:t>
            </a:r>
            <a:endParaRPr lang="en-US" sz="3200" dirty="0"/>
          </a:p>
        </p:txBody>
      </p:sp>
      <p:pic>
        <p:nvPicPr>
          <p:cNvPr id="6" name="Picture 5" descr="excite.tiff"/>
          <p:cNvPicPr>
            <a:picLocks noChangeAspect="1"/>
          </p:cNvPicPr>
          <p:nvPr/>
        </p:nvPicPr>
        <p:blipFill>
          <a:blip r:embed="rId4" cstate="print"/>
          <a:stretch>
            <a:fillRect/>
          </a:stretch>
        </p:blipFill>
        <p:spPr>
          <a:xfrm>
            <a:off x="4267200" y="3276600"/>
            <a:ext cx="4572000" cy="2286000"/>
          </a:xfrm>
          <a:prstGeom prst="rect">
            <a:avLst/>
          </a:prstGeom>
        </p:spPr>
      </p:pic>
      <p:pic>
        <p:nvPicPr>
          <p:cNvPr id="7" name="Picture 6" descr="searchInterface.png"/>
          <p:cNvPicPr>
            <a:picLocks noChangeAspect="1"/>
          </p:cNvPicPr>
          <p:nvPr/>
        </p:nvPicPr>
        <p:blipFill>
          <a:blip r:embed="rId5" cstate="print"/>
          <a:stretch>
            <a:fillRect/>
          </a:stretch>
        </p:blipFill>
        <p:spPr>
          <a:xfrm>
            <a:off x="1066800" y="361950"/>
            <a:ext cx="2921000" cy="847612"/>
          </a:xfrm>
          <a:prstGeom prst="rect">
            <a:avLst/>
          </a:prstGeom>
        </p:spPr>
      </p:pic>
      <p:sp>
        <p:nvSpPr>
          <p:cNvPr id="9" name="Rounded Rectangle 8"/>
          <p:cNvSpPr/>
          <p:nvPr/>
        </p:nvSpPr>
        <p:spPr>
          <a:xfrm>
            <a:off x="5521325" y="3721100"/>
            <a:ext cx="2044700" cy="292100"/>
          </a:xfrm>
          <a:prstGeom prst="round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87800" y="434975"/>
            <a:ext cx="4089400" cy="784225"/>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0825" y="274638"/>
            <a:ext cx="3943350" cy="1143000"/>
          </a:xfrm>
        </p:spPr>
        <p:txBody>
          <a:bodyPr/>
          <a:lstStyle/>
          <a:p>
            <a:r>
              <a:rPr lang="en-US" dirty="0" smtClean="0"/>
              <a:t>Usability</a:t>
            </a:r>
            <a:endParaRPr lang="en-US" dirty="0"/>
          </a:p>
        </p:txBody>
      </p:sp>
      <p:sp>
        <p:nvSpPr>
          <p:cNvPr id="3" name="Content Placeholder 2"/>
          <p:cNvSpPr>
            <a:spLocks noGrp="1"/>
          </p:cNvSpPr>
          <p:nvPr>
            <p:ph idx="1"/>
          </p:nvPr>
        </p:nvSpPr>
        <p:spPr>
          <a:xfrm>
            <a:off x="1066800" y="1457325"/>
            <a:ext cx="7010400" cy="1219200"/>
          </a:xfrm>
        </p:spPr>
        <p:txBody>
          <a:bodyPr/>
          <a:lstStyle/>
          <a:p>
            <a:pPr algn="ctr">
              <a:buNone/>
            </a:pPr>
            <a:r>
              <a:rPr lang="en-US" dirty="0" smtClean="0">
                <a:solidFill>
                  <a:schemeClr val="accent5">
                    <a:lumMod val="50000"/>
                  </a:schemeClr>
                </a:solidFill>
              </a:rPr>
              <a:t>"There is no best in interface design" </a:t>
            </a:r>
            <a:r>
              <a:rPr lang="en-US" sz="1800" dirty="0" smtClean="0">
                <a:solidFill>
                  <a:schemeClr val="accent5">
                    <a:lumMod val="50000"/>
                  </a:schemeClr>
                </a:solidFill>
              </a:rPr>
              <a:t>(Negroponte, 1995, p. 97).</a:t>
            </a:r>
          </a:p>
          <a:p>
            <a:pPr>
              <a:buNone/>
            </a:pPr>
            <a:endParaRPr lang="en-US" dirty="0"/>
          </a:p>
        </p:txBody>
      </p:sp>
      <p:sp>
        <p:nvSpPr>
          <p:cNvPr id="4" name="TextBox 3"/>
          <p:cNvSpPr txBox="1"/>
          <p:nvPr/>
        </p:nvSpPr>
        <p:spPr>
          <a:xfrm>
            <a:off x="1066800" y="3429000"/>
            <a:ext cx="4267200" cy="1754326"/>
          </a:xfrm>
          <a:prstGeom prst="rect">
            <a:avLst/>
          </a:prstGeom>
          <a:noFill/>
        </p:spPr>
        <p:txBody>
          <a:bodyPr wrap="square" rtlCol="0">
            <a:spAutoFit/>
          </a:bodyPr>
          <a:lstStyle/>
          <a:p>
            <a:r>
              <a:rPr lang="en-US" dirty="0" smtClean="0"/>
              <a:t>The International Standards Organization defines usability as “</a:t>
            </a:r>
            <a:r>
              <a:rPr lang="en-US" dirty="0" smtClean="0">
                <a:solidFill>
                  <a:schemeClr val="accent5">
                    <a:lumMod val="50000"/>
                  </a:schemeClr>
                </a:solidFill>
              </a:rPr>
              <a:t>The extent to which a product can be used by specified users to achieve specified goals with effectiveness, efficiency and satisfaction in a specified context of use</a:t>
            </a:r>
            <a:r>
              <a:rPr lang="en-US" dirty="0" smtClean="0"/>
              <a:t>" (ISO 9241-11, 1998). </a:t>
            </a:r>
            <a:endParaRPr lang="en-US" dirty="0"/>
          </a:p>
        </p:txBody>
      </p:sp>
      <p:pic>
        <p:nvPicPr>
          <p:cNvPr id="5" name="Picture 4" descr="milk_carton.jpg"/>
          <p:cNvPicPr>
            <a:picLocks noChangeAspect="1"/>
          </p:cNvPicPr>
          <p:nvPr/>
        </p:nvPicPr>
        <p:blipFill>
          <a:blip r:embed="rId3" cstate="print"/>
          <a:stretch>
            <a:fillRect/>
          </a:stretch>
        </p:blipFill>
        <p:spPr>
          <a:xfrm>
            <a:off x="5594351" y="2297273"/>
            <a:ext cx="2480816" cy="3719407"/>
          </a:xfrm>
          <a:prstGeom prst="rect">
            <a:avLst/>
          </a:prstGeom>
        </p:spPr>
      </p:pic>
      <p:pic>
        <p:nvPicPr>
          <p:cNvPr id="6" name="Picture 5" descr="searchInterface.png"/>
          <p:cNvPicPr>
            <a:picLocks noChangeAspect="1"/>
          </p:cNvPicPr>
          <p:nvPr/>
        </p:nvPicPr>
        <p:blipFill>
          <a:blip r:embed="rId4" cstate="print"/>
          <a:stretch>
            <a:fillRect/>
          </a:stretch>
        </p:blipFill>
        <p:spPr>
          <a:xfrm>
            <a:off x="1066800" y="361950"/>
            <a:ext cx="2921000" cy="847612"/>
          </a:xfrm>
          <a:prstGeom prst="rect">
            <a:avLst/>
          </a:prstGeom>
        </p:spPr>
      </p:pic>
      <p:cxnSp>
        <p:nvCxnSpPr>
          <p:cNvPr id="9" name="Straight Arrow Connector 8"/>
          <p:cNvCxnSpPr/>
          <p:nvPr/>
        </p:nvCxnSpPr>
        <p:spPr>
          <a:xfrm flipV="1">
            <a:off x="3111500" y="4305300"/>
            <a:ext cx="3651250" cy="15335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85875" y="5400675"/>
            <a:ext cx="2044700" cy="646331"/>
          </a:xfrm>
          <a:prstGeom prst="rect">
            <a:avLst/>
          </a:prstGeom>
          <a:noFill/>
        </p:spPr>
        <p:txBody>
          <a:bodyPr wrap="square" rtlCol="0">
            <a:spAutoFit/>
          </a:bodyPr>
          <a:lstStyle/>
          <a:p>
            <a:r>
              <a:rPr lang="en-US" dirty="0" smtClean="0"/>
              <a:t>Is the carton half empty or half full?</a:t>
            </a:r>
            <a:endParaRPr lang="en-US" dirty="0"/>
          </a:p>
        </p:txBody>
      </p:sp>
      <p:sp>
        <p:nvSpPr>
          <p:cNvPr id="11" name="Rounded Rectangle 10"/>
          <p:cNvSpPr/>
          <p:nvPr/>
        </p:nvSpPr>
        <p:spPr>
          <a:xfrm>
            <a:off x="701676" y="6057900"/>
            <a:ext cx="7667624" cy="3651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747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6510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3589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9431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2352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5273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8194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1115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066800" y="6130925"/>
            <a:ext cx="219075" cy="2190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719</TotalTime>
  <Words>6409</Words>
  <Application>Microsoft Office PowerPoint</Application>
  <PresentationFormat>On-screen Show (4:3)</PresentationFormat>
  <Paragraphs>436</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In Your Face Interface Design for Retrieval</vt:lpstr>
      <vt:lpstr> Introduction</vt:lpstr>
      <vt:lpstr>Introduction</vt:lpstr>
      <vt:lpstr>Definitions</vt:lpstr>
      <vt:lpstr>A (brief) history</vt:lpstr>
      <vt:lpstr>Users</vt:lpstr>
      <vt:lpstr>Users</vt:lpstr>
      <vt:lpstr>Users</vt:lpstr>
      <vt:lpstr>Usability</vt:lpstr>
      <vt:lpstr>Usability</vt:lpstr>
      <vt:lpstr>Usability</vt:lpstr>
      <vt:lpstr>Usability</vt:lpstr>
      <vt:lpstr>Usability Testing</vt:lpstr>
      <vt:lpstr>Usability Testing</vt:lpstr>
      <vt:lpstr>Design</vt:lpstr>
      <vt:lpstr>Design</vt:lpstr>
      <vt:lpstr>Design</vt:lpstr>
      <vt:lpstr>Design</vt:lpstr>
      <vt:lpstr>Design</vt:lpstr>
      <vt:lpstr>Critique</vt:lpstr>
      <vt:lpstr>Libraries</vt:lpstr>
      <vt:lpstr>The Future</vt:lpstr>
      <vt:lpstr>The Future</vt:lpstr>
      <vt:lpstr>Bibliography</vt:lpstr>
      <vt:lpstr>Bibliography</vt:lpstr>
      <vt:lpstr>Bibliography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Interface: In Your Face Interface Design for Retrieval</dc:title>
  <dc:creator>Neil MacDonald</dc:creator>
  <cp:lastModifiedBy>SLAIS</cp:lastModifiedBy>
  <cp:revision>50</cp:revision>
  <dcterms:created xsi:type="dcterms:W3CDTF">2009-11-30T01:46:11Z</dcterms:created>
  <dcterms:modified xsi:type="dcterms:W3CDTF">2009-11-30T08:59:31Z</dcterms:modified>
</cp:coreProperties>
</file>